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4.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5"/>
  </p:notesMasterIdLst>
  <p:handoutMasterIdLst>
    <p:handoutMasterId r:id="rId26"/>
  </p:handoutMasterIdLst>
  <p:sldIdLst>
    <p:sldId id="257" r:id="rId3"/>
    <p:sldId id="408" r:id="rId4"/>
    <p:sldId id="348" r:id="rId5"/>
    <p:sldId id="350" r:id="rId6"/>
    <p:sldId id="356" r:id="rId7"/>
    <p:sldId id="351" r:id="rId8"/>
    <p:sldId id="352" r:id="rId9"/>
    <p:sldId id="400" r:id="rId10"/>
    <p:sldId id="353" r:id="rId11"/>
    <p:sldId id="355" r:id="rId12"/>
    <p:sldId id="367" r:id="rId13"/>
    <p:sldId id="403" r:id="rId14"/>
    <p:sldId id="371" r:id="rId15"/>
    <p:sldId id="387" r:id="rId16"/>
    <p:sldId id="374" r:id="rId17"/>
    <p:sldId id="404" r:id="rId18"/>
    <p:sldId id="395" r:id="rId19"/>
    <p:sldId id="398" r:id="rId20"/>
    <p:sldId id="383" r:id="rId21"/>
    <p:sldId id="407" r:id="rId22"/>
    <p:sldId id="373" r:id="rId23"/>
    <p:sldId id="409" r:id="rId24"/>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ice Huber" initials="CH" lastIdx="16" clrIdx="0">
    <p:extLst>
      <p:ext uri="{19B8F6BF-5375-455C-9EA6-DF929625EA0E}">
        <p15:presenceInfo xmlns:p15="http://schemas.microsoft.com/office/powerpoint/2012/main" userId="0f837e95b98d5c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834"/>
    <a:srgbClr val="FED050"/>
    <a:srgbClr val="FF0000"/>
    <a:srgbClr val="96A881"/>
    <a:srgbClr val="FFC20E"/>
    <a:srgbClr val="BC8E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C52BD8-587C-4238-9F35-463ED926BFA4}" v="1" dt="2024-10-04T18:23:03.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1885" autoAdjust="0"/>
  </p:normalViewPr>
  <p:slideViewPr>
    <p:cSldViewPr snapToGrid="0">
      <p:cViewPr varScale="1">
        <p:scale>
          <a:sx n="58" d="100"/>
          <a:sy n="58" d="100"/>
        </p:scale>
        <p:origin x="1556" y="4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2" d="100"/>
          <a:sy n="52" d="100"/>
        </p:scale>
        <p:origin x="1824" y="60"/>
      </p:cViewPr>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5A3EA68F-87DA-4E4F-AB2F-83FE4C4744BA}" type="datetimeFigureOut">
              <a:rPr lang="en-US" smtClean="0"/>
              <a:t>11/19/2024</a:t>
            </a:fld>
            <a:endParaRPr lang="en-US"/>
          </a:p>
        </p:txBody>
      </p:sp>
      <p:sp>
        <p:nvSpPr>
          <p:cNvPr id="4" name="Footer Placeholder 3"/>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6C6446DB-B480-4487-93CF-EB4C5B3782F7}" type="slidenum">
              <a:rPr lang="en-US" smtClean="0"/>
              <a:t>‹#›</a:t>
            </a:fld>
            <a:endParaRPr lang="en-US"/>
          </a:p>
        </p:txBody>
      </p:sp>
    </p:spTree>
    <p:extLst>
      <p:ext uri="{BB962C8B-B14F-4D97-AF65-F5344CB8AC3E}">
        <p14:creationId xmlns:p14="http://schemas.microsoft.com/office/powerpoint/2010/main" val="835144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D9CFD24E-B669-4216-BB63-877EBE128116}" type="datetimeFigureOut">
              <a:rPr lang="en-US" smtClean="0"/>
              <a:t>11/19/2024</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4726EABA-8377-411E-B403-E5D49C3DF401}" type="slidenum">
              <a:rPr lang="en-US" smtClean="0"/>
              <a:t>‹#›</a:t>
            </a:fld>
            <a:endParaRPr lang="en-US"/>
          </a:p>
        </p:txBody>
      </p:sp>
    </p:spTree>
    <p:extLst>
      <p:ext uri="{BB962C8B-B14F-4D97-AF65-F5344CB8AC3E}">
        <p14:creationId xmlns:p14="http://schemas.microsoft.com/office/powerpoint/2010/main" val="224065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EABA-8377-411E-B403-E5D49C3DF401}" type="slidenum">
              <a:rPr lang="en-US" smtClean="0"/>
              <a:t>1</a:t>
            </a:fld>
            <a:endParaRPr lang="en-US"/>
          </a:p>
        </p:txBody>
      </p:sp>
    </p:spTree>
    <p:extLst>
      <p:ext uri="{BB962C8B-B14F-4D97-AF65-F5344CB8AC3E}">
        <p14:creationId xmlns:p14="http://schemas.microsoft.com/office/powerpoint/2010/main" val="291478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place from which $1,000 or more of agricultural products were produced and sold, or normally would have been sold, during the census year.” The USDA Economic Research Service recognizes that some farms “experience low sales in a particular year due to bad weather, disease, changes in marketing strategies, or other factors.” Northeast SARE’s definition of farm includes those operations taking place in rural and urban settings, on land and in aquatic places, and at any scale (large or small) that meets the definition. Northeast SARE funds proposals that address a wide variety of agricultural practices and social issues affecting farms, farm families and farm workers. Topics are eligible for Northeast SARE funding only if the proposal describes a clear and strong connection to working farms and if there is a potential benefit to the region’s agriculture. Farms affiliated with an institution or an organization may qualify as a farm if they meet the definition above.</a:t>
            </a:r>
          </a:p>
        </p:txBody>
      </p:sp>
      <p:sp>
        <p:nvSpPr>
          <p:cNvPr id="4" name="Slide Number Placeholder 3"/>
          <p:cNvSpPr>
            <a:spLocks noGrp="1"/>
          </p:cNvSpPr>
          <p:nvPr>
            <p:ph type="sldNum" sz="quarter" idx="10"/>
          </p:nvPr>
        </p:nvSpPr>
        <p:spPr/>
        <p:txBody>
          <a:bodyPr/>
          <a:lstStyle/>
          <a:p>
            <a:fld id="{4726EABA-8377-411E-B403-E5D49C3DF401}" type="slidenum">
              <a:rPr lang="en-US" smtClean="0"/>
              <a:t>7</a:t>
            </a:fld>
            <a:endParaRPr lang="en-US"/>
          </a:p>
        </p:txBody>
      </p:sp>
    </p:spTree>
    <p:extLst>
      <p:ext uri="{BB962C8B-B14F-4D97-AF65-F5344CB8AC3E}">
        <p14:creationId xmlns:p14="http://schemas.microsoft.com/office/powerpoint/2010/main" val="11487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EABA-8377-411E-B403-E5D49C3DF401}" type="slidenum">
              <a:rPr lang="en-US" smtClean="0"/>
              <a:t>9</a:t>
            </a:fld>
            <a:endParaRPr lang="en-US"/>
          </a:p>
        </p:txBody>
      </p:sp>
    </p:spTree>
    <p:extLst>
      <p:ext uri="{BB962C8B-B14F-4D97-AF65-F5344CB8AC3E}">
        <p14:creationId xmlns:p14="http://schemas.microsoft.com/office/powerpoint/2010/main" val="143257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EABA-8377-411E-B403-E5D49C3DF401}" type="slidenum">
              <a:rPr lang="en-US" smtClean="0"/>
              <a:t>17</a:t>
            </a:fld>
            <a:endParaRPr lang="en-US"/>
          </a:p>
        </p:txBody>
      </p:sp>
    </p:spTree>
    <p:extLst>
      <p:ext uri="{BB962C8B-B14F-4D97-AF65-F5344CB8AC3E}">
        <p14:creationId xmlns:p14="http://schemas.microsoft.com/office/powerpoint/2010/main" val="424425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5373" y="1122363"/>
            <a:ext cx="8608541" cy="2387600"/>
          </a:xfrm>
        </p:spPr>
        <p:txBody>
          <a:bodyPr anchor="b"/>
          <a:lstStyle>
            <a:lvl1pPr algn="l">
              <a:defRPr sz="6000" b="1">
                <a:latin typeface="Georgia" panose="02040502050405020303" pitchFamily="18" charset="0"/>
              </a:defRPr>
            </a:lvl1pPr>
          </a:lstStyle>
          <a:p>
            <a:r>
              <a:rPr lang="en-US" dirty="0"/>
              <a:t>Click to edit Master title style</a:t>
            </a:r>
          </a:p>
        </p:txBody>
      </p:sp>
      <p:sp>
        <p:nvSpPr>
          <p:cNvPr id="3" name="Subtitle 2"/>
          <p:cNvSpPr>
            <a:spLocks noGrp="1"/>
          </p:cNvSpPr>
          <p:nvPr>
            <p:ph type="subTitle" idx="1"/>
          </p:nvPr>
        </p:nvSpPr>
        <p:spPr>
          <a:xfrm>
            <a:off x="255373" y="3602038"/>
            <a:ext cx="8608541" cy="1291238"/>
          </a:xfrm>
        </p:spPr>
        <p:txBody>
          <a:bodyPr/>
          <a:lstStyle>
            <a:lvl1pPr marL="0" indent="0" algn="l">
              <a:buNone/>
              <a:defRPr sz="2400" b="1">
                <a:latin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8937"/>
            <a:ext cx="2286000" cy="2076208"/>
          </a:xfrm>
          <a:prstGeom prst="rect">
            <a:avLst/>
          </a:prstGeom>
        </p:spPr>
      </p:pic>
      <p:sp>
        <p:nvSpPr>
          <p:cNvPr id="8" name="Rectangle 7"/>
          <p:cNvSpPr/>
          <p:nvPr userDrawn="1"/>
        </p:nvSpPr>
        <p:spPr>
          <a:xfrm>
            <a:off x="0" y="0"/>
            <a:ext cx="9144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87516"/>
            <a:ext cx="9144000" cy="2286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96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5373" y="1122363"/>
            <a:ext cx="8608541" cy="2387600"/>
          </a:xfrm>
        </p:spPr>
        <p:txBody>
          <a:bodyPr anchor="b"/>
          <a:lstStyle>
            <a:lvl1pPr algn="l">
              <a:defRPr sz="6000" b="1">
                <a:latin typeface="Georgia" panose="02040502050405020303" pitchFamily="18" charset="0"/>
              </a:defRPr>
            </a:lvl1pPr>
          </a:lstStyle>
          <a:p>
            <a:r>
              <a:rPr lang="en-US" dirty="0"/>
              <a:t>Click to edit Master title style</a:t>
            </a:r>
          </a:p>
        </p:txBody>
      </p:sp>
      <p:sp>
        <p:nvSpPr>
          <p:cNvPr id="3" name="Subtitle 2"/>
          <p:cNvSpPr>
            <a:spLocks noGrp="1"/>
          </p:cNvSpPr>
          <p:nvPr>
            <p:ph type="subTitle" idx="1"/>
          </p:nvPr>
        </p:nvSpPr>
        <p:spPr>
          <a:xfrm>
            <a:off x="255373" y="3602038"/>
            <a:ext cx="8608541" cy="1291238"/>
          </a:xfrm>
        </p:spPr>
        <p:txBody>
          <a:bodyPr/>
          <a:lstStyle>
            <a:lvl1pPr marL="0" indent="0" algn="l">
              <a:buNone/>
              <a:defRPr sz="2400" b="1">
                <a:latin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8937"/>
            <a:ext cx="2286000" cy="2076208"/>
          </a:xfrm>
          <a:prstGeom prst="rect">
            <a:avLst/>
          </a:prstGeom>
        </p:spPr>
      </p:pic>
      <p:sp>
        <p:nvSpPr>
          <p:cNvPr id="8" name="Rectangle 7"/>
          <p:cNvSpPr/>
          <p:nvPr userDrawn="1"/>
        </p:nvSpPr>
        <p:spPr>
          <a:xfrm>
            <a:off x="0" y="0"/>
            <a:ext cx="9144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87516"/>
            <a:ext cx="9144000" cy="2286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178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008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19149"/>
            <a:ext cx="91440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196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p:nvPr userDrawn="1"/>
        </p:nvSpPr>
        <p:spPr>
          <a:xfrm>
            <a:off x="0" y="64008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10184"/>
            <a:ext cx="91440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52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241474" y="1825625"/>
            <a:ext cx="4215196"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3805" y="1825625"/>
            <a:ext cx="4226011"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400800"/>
            <a:ext cx="52578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310184"/>
            <a:ext cx="52578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04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Content w photo right">
    <p:spTree>
      <p:nvGrpSpPr>
        <p:cNvPr id="1" name=""/>
        <p:cNvGrpSpPr/>
        <p:nvPr/>
      </p:nvGrpSpPr>
      <p:grpSpPr>
        <a:xfrm>
          <a:off x="0" y="0"/>
          <a:ext cx="0" cy="0"/>
          <a:chOff x="0" y="0"/>
          <a:chExt cx="0" cy="0"/>
        </a:xfrm>
      </p:grpSpPr>
      <p:sp>
        <p:nvSpPr>
          <p:cNvPr id="2" name="Title 1"/>
          <p:cNvSpPr>
            <a:spLocks noGrp="1"/>
          </p:cNvSpPr>
          <p:nvPr>
            <p:ph type="title"/>
          </p:nvPr>
        </p:nvSpPr>
        <p:spPr>
          <a:xfrm>
            <a:off x="228600" y="225079"/>
            <a:ext cx="5029200" cy="1371600"/>
          </a:xfrm>
        </p:spPr>
        <p:txBody>
          <a:bodyPr/>
          <a:lstStyle>
            <a:lvl1pPr>
              <a:defRPr b="1">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228600" y="1825625"/>
            <a:ext cx="5029200" cy="43434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404" y="0"/>
            <a:ext cx="3657600" cy="68580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1982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Content w photo left">
    <p:spTree>
      <p:nvGrpSpPr>
        <p:cNvPr id="1" name=""/>
        <p:cNvGrpSpPr/>
        <p:nvPr/>
      </p:nvGrpSpPr>
      <p:grpSpPr>
        <a:xfrm>
          <a:off x="0" y="0"/>
          <a:ext cx="0" cy="0"/>
          <a:chOff x="0" y="0"/>
          <a:chExt cx="0" cy="0"/>
        </a:xfrm>
      </p:grpSpPr>
      <p:sp>
        <p:nvSpPr>
          <p:cNvPr id="2" name="Title 1"/>
          <p:cNvSpPr>
            <a:spLocks noGrp="1"/>
          </p:cNvSpPr>
          <p:nvPr>
            <p:ph type="title"/>
          </p:nvPr>
        </p:nvSpPr>
        <p:spPr>
          <a:xfrm>
            <a:off x="3886202" y="225079"/>
            <a:ext cx="5029200" cy="1371600"/>
          </a:xfrm>
        </p:spPr>
        <p:txBody>
          <a:bodyPr/>
          <a:lstStyle>
            <a:lvl1pPr>
              <a:defRPr b="1">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3886202" y="1825625"/>
            <a:ext cx="5029200" cy="43434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 y="0"/>
            <a:ext cx="3657600" cy="68580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999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4008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10184"/>
            <a:ext cx="91440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295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231158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80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008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19149"/>
            <a:ext cx="91440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72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p:nvPr userDrawn="1"/>
        </p:nvSpPr>
        <p:spPr>
          <a:xfrm>
            <a:off x="0" y="64008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10184"/>
            <a:ext cx="91440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4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241474" y="1825625"/>
            <a:ext cx="4215196"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3805" y="1825625"/>
            <a:ext cx="4226011"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400800"/>
            <a:ext cx="52578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310184"/>
            <a:ext cx="52578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50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w photo right">
    <p:spTree>
      <p:nvGrpSpPr>
        <p:cNvPr id="1" name=""/>
        <p:cNvGrpSpPr/>
        <p:nvPr/>
      </p:nvGrpSpPr>
      <p:grpSpPr>
        <a:xfrm>
          <a:off x="0" y="0"/>
          <a:ext cx="0" cy="0"/>
          <a:chOff x="0" y="0"/>
          <a:chExt cx="0" cy="0"/>
        </a:xfrm>
      </p:grpSpPr>
      <p:sp>
        <p:nvSpPr>
          <p:cNvPr id="2" name="Title 1"/>
          <p:cNvSpPr>
            <a:spLocks noGrp="1"/>
          </p:cNvSpPr>
          <p:nvPr>
            <p:ph type="title"/>
          </p:nvPr>
        </p:nvSpPr>
        <p:spPr>
          <a:xfrm>
            <a:off x="228600" y="225079"/>
            <a:ext cx="5029200" cy="1371600"/>
          </a:xfrm>
        </p:spPr>
        <p:txBody>
          <a:bodyPr/>
          <a:lstStyle>
            <a:lvl1pPr>
              <a:defRPr b="1">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228600" y="1825625"/>
            <a:ext cx="5029200" cy="43434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404" y="0"/>
            <a:ext cx="3657600" cy="68580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092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Content w photo left">
    <p:spTree>
      <p:nvGrpSpPr>
        <p:cNvPr id="1" name=""/>
        <p:cNvGrpSpPr/>
        <p:nvPr/>
      </p:nvGrpSpPr>
      <p:grpSpPr>
        <a:xfrm>
          <a:off x="0" y="0"/>
          <a:ext cx="0" cy="0"/>
          <a:chOff x="0" y="0"/>
          <a:chExt cx="0" cy="0"/>
        </a:xfrm>
      </p:grpSpPr>
      <p:sp>
        <p:nvSpPr>
          <p:cNvPr id="2" name="Title 1"/>
          <p:cNvSpPr>
            <a:spLocks noGrp="1"/>
          </p:cNvSpPr>
          <p:nvPr>
            <p:ph type="title"/>
          </p:nvPr>
        </p:nvSpPr>
        <p:spPr>
          <a:xfrm>
            <a:off x="3886202" y="225079"/>
            <a:ext cx="5029200" cy="1371600"/>
          </a:xfrm>
        </p:spPr>
        <p:txBody>
          <a:bodyPr/>
          <a:lstStyle>
            <a:lvl1pPr>
              <a:defRPr b="1">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3886202" y="1825625"/>
            <a:ext cx="5029200" cy="43434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 y="0"/>
            <a:ext cx="3657600" cy="6858000"/>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509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4008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10184"/>
            <a:ext cx="9144000" cy="914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1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417835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5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474" y="241556"/>
            <a:ext cx="8688342" cy="13565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1474" y="1825624"/>
            <a:ext cx="86883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026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73"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474" y="241556"/>
            <a:ext cx="8688342" cy="13565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1474" y="1825624"/>
            <a:ext cx="86883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0791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northeastsare.org/technicaladvisor"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mailto:Candice.Huber@uvm.edu"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rojects.sare.org/search-project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8" y="114211"/>
            <a:ext cx="2760396" cy="2507069"/>
          </a:xfrm>
          <a:prstGeom prst="rect">
            <a:avLst/>
          </a:prstGeom>
        </p:spPr>
      </p:pic>
      <p:sp>
        <p:nvSpPr>
          <p:cNvPr id="2" name="Title 1"/>
          <p:cNvSpPr>
            <a:spLocks noGrp="1"/>
          </p:cNvSpPr>
          <p:nvPr>
            <p:ph type="title"/>
          </p:nvPr>
        </p:nvSpPr>
        <p:spPr>
          <a:xfrm>
            <a:off x="2887524" y="1168400"/>
            <a:ext cx="6058513" cy="2241375"/>
          </a:xfrm>
        </p:spPr>
        <p:txBody>
          <a:bodyPr>
            <a:noAutofit/>
          </a:bodyPr>
          <a:lstStyle/>
          <a:p>
            <a:pPr>
              <a:lnSpc>
                <a:spcPts val="5000"/>
              </a:lnSpc>
              <a:spcBef>
                <a:spcPts val="2400"/>
              </a:spcBef>
            </a:pPr>
            <a:r>
              <a:rPr lang="en-US" sz="4500" dirty="0"/>
              <a:t>Northeast SARE</a:t>
            </a:r>
            <a:br>
              <a:rPr lang="en-US" sz="4500" dirty="0"/>
            </a:br>
            <a:r>
              <a:rPr lang="en-US" sz="4500" dirty="0"/>
              <a:t>Farmer Grant Program</a:t>
            </a:r>
            <a:endParaRPr lang="en-US" sz="5400" dirty="0">
              <a:latin typeface="Georgia" panose="02040502050405020303" pitchFamily="18" charset="0"/>
            </a:endParaRPr>
          </a:p>
        </p:txBody>
      </p:sp>
      <p:sp>
        <p:nvSpPr>
          <p:cNvPr id="6" name="object 5"/>
          <p:cNvSpPr txBox="1"/>
          <p:nvPr/>
        </p:nvSpPr>
        <p:spPr>
          <a:xfrm>
            <a:off x="1918961" y="4167476"/>
            <a:ext cx="7027076" cy="1253548"/>
          </a:xfrm>
          <a:prstGeom prst="rect">
            <a:avLst/>
          </a:prstGeom>
        </p:spPr>
        <p:txBody>
          <a:bodyPr vert="horz" wrap="square" lIns="0" tIns="9525" rIns="0" bIns="0" rtlCol="0">
            <a:spAutoFit/>
          </a:bodyPr>
          <a:lstStyle/>
          <a:p>
            <a:pPr marL="9525">
              <a:spcBef>
                <a:spcPts val="75"/>
              </a:spcBef>
            </a:pPr>
            <a:r>
              <a:rPr lang="en-US" sz="2000" b="1" spc="-4" dirty="0">
                <a:latin typeface="Helvetica" panose="020B0604020202020204" pitchFamily="34" charset="0"/>
                <a:cs typeface="Trebuchet MS"/>
              </a:rPr>
              <a:t>Candice Huber</a:t>
            </a:r>
            <a:endParaRPr lang="en-US" sz="2000" dirty="0">
              <a:latin typeface="Helvetica" panose="020B0604020202020204" pitchFamily="34" charset="0"/>
              <a:cs typeface="Trebuchet MS"/>
            </a:endParaRPr>
          </a:p>
          <a:p>
            <a:pPr marL="9525">
              <a:spcBef>
                <a:spcPts val="75"/>
              </a:spcBef>
            </a:pPr>
            <a:r>
              <a:rPr sz="2000" dirty="0">
                <a:latin typeface="Helvetica" panose="020B0604020202020204" pitchFamily="34" charset="0"/>
                <a:cs typeface="Trebuchet MS"/>
              </a:rPr>
              <a:t>Farmer </a:t>
            </a:r>
            <a:r>
              <a:rPr sz="2000" spc="-4" dirty="0">
                <a:latin typeface="Helvetica" panose="020B0604020202020204" pitchFamily="34" charset="0"/>
                <a:cs typeface="Trebuchet MS"/>
              </a:rPr>
              <a:t>and </a:t>
            </a:r>
            <a:r>
              <a:rPr sz="2000" spc="-11" dirty="0">
                <a:latin typeface="Helvetica" panose="020B0604020202020204" pitchFamily="34" charset="0"/>
                <a:cs typeface="Trebuchet MS"/>
              </a:rPr>
              <a:t>Partnership </a:t>
            </a:r>
            <a:r>
              <a:rPr lang="en-US" sz="2000" spc="-11" dirty="0">
                <a:latin typeface="Helvetica" panose="020B0604020202020204" pitchFamily="34" charset="0"/>
                <a:cs typeface="Trebuchet MS"/>
              </a:rPr>
              <a:t>G</a:t>
            </a:r>
            <a:r>
              <a:rPr sz="2000" spc="-4" dirty="0">
                <a:latin typeface="Helvetica" panose="020B0604020202020204" pitchFamily="34" charset="0"/>
                <a:cs typeface="Trebuchet MS"/>
              </a:rPr>
              <a:t>rant </a:t>
            </a:r>
            <a:r>
              <a:rPr lang="en-US" sz="2000" spc="-4" dirty="0">
                <a:latin typeface="Helvetica" panose="020B0604020202020204" pitchFamily="34" charset="0"/>
                <a:cs typeface="Trebuchet MS"/>
              </a:rPr>
              <a:t>P</a:t>
            </a:r>
            <a:r>
              <a:rPr sz="2000" spc="-4" dirty="0">
                <a:latin typeface="Helvetica" panose="020B0604020202020204" pitchFamily="34" charset="0"/>
                <a:cs typeface="Trebuchet MS"/>
              </a:rPr>
              <a:t>rogram</a:t>
            </a:r>
            <a:r>
              <a:rPr lang="en-US" sz="2000" spc="-4" dirty="0">
                <a:latin typeface="Helvetica" panose="020B0604020202020204" pitchFamily="34" charset="0"/>
                <a:cs typeface="Trebuchet MS"/>
              </a:rPr>
              <a:t>s C</a:t>
            </a:r>
            <a:r>
              <a:rPr sz="2000" spc="-4" dirty="0">
                <a:latin typeface="Helvetica" panose="020B0604020202020204" pitchFamily="34" charset="0"/>
                <a:cs typeface="Trebuchet MS"/>
              </a:rPr>
              <a:t>oordinator</a:t>
            </a:r>
            <a:endParaRPr lang="en-US" sz="2000" spc="-4" dirty="0">
              <a:latin typeface="Helvetica" panose="020B0604020202020204" pitchFamily="34" charset="0"/>
              <a:cs typeface="Trebuchet MS"/>
            </a:endParaRPr>
          </a:p>
          <a:p>
            <a:pPr marL="9525" marR="3810"/>
            <a:r>
              <a:rPr sz="2000" spc="-4" dirty="0">
                <a:latin typeface="Helvetica" panose="020B0604020202020204" pitchFamily="34" charset="0"/>
                <a:cs typeface="Trebuchet MS"/>
              </a:rPr>
              <a:t>Northeast SARE</a:t>
            </a:r>
            <a:endParaRPr lang="en-US" sz="2000" spc="-4" dirty="0">
              <a:latin typeface="Helvetica" panose="020B0604020202020204" pitchFamily="34" charset="0"/>
              <a:cs typeface="Trebuchet MS"/>
            </a:endParaRPr>
          </a:p>
          <a:p>
            <a:pPr marL="9525" marR="3810"/>
            <a:r>
              <a:rPr sz="2000" spc="-4" dirty="0">
                <a:latin typeface="Helvetica" panose="020B0604020202020204" pitchFamily="34" charset="0"/>
                <a:cs typeface="Trebuchet MS"/>
              </a:rPr>
              <a:t>South Burlington,</a:t>
            </a:r>
            <a:r>
              <a:rPr sz="2000" spc="11" dirty="0">
                <a:latin typeface="Helvetica" panose="020B0604020202020204" pitchFamily="34" charset="0"/>
                <a:cs typeface="Trebuchet MS"/>
              </a:rPr>
              <a:t> </a:t>
            </a:r>
            <a:r>
              <a:rPr sz="2000" spc="-19" dirty="0">
                <a:latin typeface="Helvetica" panose="020B0604020202020204" pitchFamily="34" charset="0"/>
                <a:cs typeface="Trebuchet MS"/>
              </a:rPr>
              <a:t>Vermont</a:t>
            </a:r>
            <a:endParaRPr sz="2000" dirty="0">
              <a:latin typeface="Helvetica" panose="020B0604020202020204" pitchFamily="34" charset="0"/>
              <a:cs typeface="Trebuchet MS"/>
            </a:endParaRPr>
          </a:p>
        </p:txBody>
      </p:sp>
    </p:spTree>
    <p:extLst>
      <p:ext uri="{BB962C8B-B14F-4D97-AF65-F5344CB8AC3E}">
        <p14:creationId xmlns:p14="http://schemas.microsoft.com/office/powerpoint/2010/main" val="403576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idx="1"/>
          </p:nvPr>
        </p:nvSpPr>
        <p:spPr>
          <a:xfrm>
            <a:off x="295320" y="1359243"/>
            <a:ext cx="5833631" cy="4878259"/>
          </a:xfrm>
          <a:prstGeom prst="rect">
            <a:avLst/>
          </a:prstGeom>
        </p:spPr>
        <p:txBody>
          <a:bodyPr vert="horz" wrap="square" lIns="0" tIns="0" rIns="0" bIns="0" rtlCol="0">
            <a:spAutoFit/>
          </a:bodyPr>
          <a:lstStyle/>
          <a:p>
            <a:pPr marL="0" indent="0">
              <a:lnSpc>
                <a:spcPct val="100000"/>
              </a:lnSpc>
              <a:spcBef>
                <a:spcPts val="0"/>
              </a:spcBef>
              <a:spcAft>
                <a:spcPts val="600"/>
              </a:spcAft>
              <a:buNone/>
            </a:pPr>
            <a:r>
              <a:rPr lang="en-US" b="1" spc="-8" dirty="0">
                <a:solidFill>
                  <a:srgbClr val="4A7834"/>
                </a:solidFill>
                <a:cs typeface="Calibri"/>
              </a:rPr>
              <a:t>Product Development: </a:t>
            </a:r>
            <a:r>
              <a:rPr lang="en-US" spc="-8" dirty="0">
                <a:cs typeface="Calibri"/>
              </a:rPr>
              <a:t>Building a new tool and testing it for effectiveness and improvements.</a:t>
            </a:r>
            <a:endParaRPr lang="en-US" b="1" spc="-8" dirty="0">
              <a:solidFill>
                <a:srgbClr val="4A7834"/>
              </a:solidFill>
            </a:endParaRPr>
          </a:p>
          <a:p>
            <a:pPr marL="0" marR="79534" indent="0">
              <a:lnSpc>
                <a:spcPct val="100000"/>
              </a:lnSpc>
              <a:spcBef>
                <a:spcPts val="0"/>
              </a:spcBef>
              <a:spcAft>
                <a:spcPts val="600"/>
              </a:spcAft>
              <a:buClr>
                <a:srgbClr val="4A7834"/>
              </a:buClr>
              <a:buNone/>
              <a:tabLst>
                <a:tab pos="347663" algn="l"/>
              </a:tabLst>
            </a:pPr>
            <a:r>
              <a:rPr lang="en-US" spc="-15" dirty="0">
                <a:solidFill>
                  <a:srgbClr val="404040"/>
                </a:solidFill>
                <a:cs typeface="Calibri"/>
              </a:rPr>
              <a:t>  - </a:t>
            </a:r>
            <a:r>
              <a:rPr lang="en-US" sz="2000" spc="-8" dirty="0">
                <a:solidFill>
                  <a:srgbClr val="404040"/>
                </a:solidFill>
                <a:latin typeface="Georgia" panose="02040502050405020303" pitchFamily="18" charset="0"/>
                <a:cs typeface="Calibri"/>
              </a:rPr>
              <a:t>Prototype plans and material lists are part of project outreach and reporting.</a:t>
            </a:r>
          </a:p>
          <a:p>
            <a:pPr marL="0" indent="0">
              <a:lnSpc>
                <a:spcPct val="100000"/>
              </a:lnSpc>
              <a:spcBef>
                <a:spcPts val="0"/>
              </a:spcBef>
              <a:spcAft>
                <a:spcPts val="600"/>
              </a:spcAft>
              <a:buNone/>
            </a:pPr>
            <a:endParaRPr lang="en-US" b="1" spc="-38" dirty="0">
              <a:solidFill>
                <a:srgbClr val="4A7834"/>
              </a:solidFill>
            </a:endParaRPr>
          </a:p>
          <a:p>
            <a:pPr marL="0" indent="0">
              <a:lnSpc>
                <a:spcPct val="100000"/>
              </a:lnSpc>
              <a:spcBef>
                <a:spcPts val="0"/>
              </a:spcBef>
              <a:spcAft>
                <a:spcPts val="600"/>
              </a:spcAft>
              <a:buNone/>
            </a:pPr>
            <a:r>
              <a:rPr lang="en-US" b="1" spc="-38" dirty="0">
                <a:solidFill>
                  <a:srgbClr val="4A7834"/>
                </a:solidFill>
              </a:rPr>
              <a:t>Product </a:t>
            </a:r>
            <a:r>
              <a:rPr b="1" spc="-38" dirty="0">
                <a:solidFill>
                  <a:srgbClr val="4A7834"/>
                </a:solidFill>
              </a:rPr>
              <a:t>Testing</a:t>
            </a:r>
            <a:r>
              <a:rPr lang="en-US" b="1" spc="-38" dirty="0">
                <a:solidFill>
                  <a:srgbClr val="4A7834"/>
                </a:solidFill>
              </a:rPr>
              <a:t>: </a:t>
            </a:r>
            <a:r>
              <a:rPr lang="en-US" spc="-8" dirty="0">
                <a:cs typeface="Calibri"/>
              </a:rPr>
              <a:t>To see if a treatment or process works or can be applied in a new way</a:t>
            </a:r>
          </a:p>
          <a:p>
            <a:pPr marL="0" indent="0">
              <a:lnSpc>
                <a:spcPct val="100000"/>
              </a:lnSpc>
              <a:spcBef>
                <a:spcPts val="0"/>
              </a:spcBef>
              <a:spcAft>
                <a:spcPts val="600"/>
              </a:spcAft>
              <a:buNone/>
            </a:pPr>
            <a:r>
              <a:rPr lang="en-US" spc="-8" dirty="0">
                <a:cs typeface="Calibri"/>
              </a:rPr>
              <a:t>  -</a:t>
            </a:r>
            <a:r>
              <a:rPr lang="en-US" sz="2000" spc="-8" dirty="0">
                <a:solidFill>
                  <a:srgbClr val="404040"/>
                </a:solidFill>
                <a:latin typeface="Georgia" panose="02040502050405020303" pitchFamily="18" charset="0"/>
                <a:cs typeface="Calibri"/>
              </a:rPr>
              <a:t> Does not require </a:t>
            </a:r>
            <a:r>
              <a:rPr lang="en-US" sz="2000" spc="-4" dirty="0">
                <a:solidFill>
                  <a:srgbClr val="404040"/>
                </a:solidFill>
                <a:latin typeface="Georgia" panose="02040502050405020303" pitchFamily="18" charset="0"/>
                <a:cs typeface="Calibri"/>
              </a:rPr>
              <a:t>sharing of </a:t>
            </a:r>
            <a:r>
              <a:rPr lang="en-US" sz="2000" spc="-8" dirty="0">
                <a:solidFill>
                  <a:srgbClr val="404040"/>
                </a:solidFill>
                <a:latin typeface="Georgia" panose="02040502050405020303" pitchFamily="18" charset="0"/>
                <a:cs typeface="Calibri"/>
              </a:rPr>
              <a:t>product </a:t>
            </a:r>
            <a:r>
              <a:rPr lang="en-US" sz="2000" spc="-15" dirty="0">
                <a:solidFill>
                  <a:srgbClr val="404040"/>
                </a:solidFill>
                <a:latin typeface="Georgia" panose="02040502050405020303" pitchFamily="18" charset="0"/>
                <a:cs typeface="Calibri"/>
              </a:rPr>
              <a:t>design.</a:t>
            </a:r>
          </a:p>
          <a:p>
            <a:pPr marL="0" indent="0">
              <a:lnSpc>
                <a:spcPct val="100000"/>
              </a:lnSpc>
              <a:spcBef>
                <a:spcPts val="0"/>
              </a:spcBef>
              <a:spcAft>
                <a:spcPts val="600"/>
              </a:spcAft>
              <a:buNone/>
            </a:pPr>
            <a:endParaRPr lang="en-US" sz="2000" spc="-8" dirty="0">
              <a:cs typeface="Calibri"/>
            </a:endParaRPr>
          </a:p>
        </p:txBody>
      </p:sp>
      <p:sp>
        <p:nvSpPr>
          <p:cNvPr id="14" name="object 2"/>
          <p:cNvSpPr txBox="1">
            <a:spLocks/>
          </p:cNvSpPr>
          <p:nvPr/>
        </p:nvSpPr>
        <p:spPr>
          <a:xfrm>
            <a:off x="295320" y="373252"/>
            <a:ext cx="8553357" cy="504016"/>
          </a:xfrm>
          <a:prstGeom prst="rect">
            <a:avLst/>
          </a:prstGeom>
        </p:spPr>
        <p:txBody>
          <a:bodyPr vert="horz" wrap="square" lIns="0" tIns="10001"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9525" marR="3810">
              <a:lnSpc>
                <a:spcPct val="108000"/>
              </a:lnSpc>
              <a:spcBef>
                <a:spcPts val="0"/>
              </a:spcBef>
            </a:pPr>
            <a:r>
              <a:rPr lang="en-US" sz="3200" spc="-4" dirty="0"/>
              <a:t>Product Development – Product Testing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544" t="28989" r="29942" b="186"/>
          <a:stretch/>
        </p:blipFill>
        <p:spPr>
          <a:xfrm>
            <a:off x="6107256" y="1359243"/>
            <a:ext cx="2942053" cy="3703001"/>
          </a:xfrm>
          <a:prstGeom prst="rect">
            <a:avLst/>
          </a:prstGeom>
        </p:spPr>
      </p:pic>
      <p:sp>
        <p:nvSpPr>
          <p:cNvPr id="6" name="TextBox 5"/>
          <p:cNvSpPr txBox="1">
            <a:spLocks noChangeArrowheads="1"/>
          </p:cNvSpPr>
          <p:nvPr/>
        </p:nvSpPr>
        <p:spPr bwMode="auto">
          <a:xfrm>
            <a:off x="5619052" y="5223652"/>
            <a:ext cx="34302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C32D2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4AA33"/>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964305"/>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9pPr>
          </a:lstStyle>
          <a:p>
            <a:pPr algn="r">
              <a:spcBef>
                <a:spcPct val="0"/>
              </a:spcBef>
              <a:buClrTx/>
              <a:buSzTx/>
              <a:buNone/>
            </a:pPr>
            <a:r>
              <a:rPr lang="en-US" altLang="en-US" sz="1400" b="1" dirty="0">
                <a:solidFill>
                  <a:schemeClr val="accent5">
                    <a:lumMod val="75000"/>
                  </a:schemeClr>
                </a:solidFill>
                <a:effectLst>
                  <a:outerShdw blurRad="38100" dist="38100" dir="2700000" algn="tl">
                    <a:srgbClr val="000000">
                      <a:alpha val="43137"/>
                    </a:srgbClr>
                  </a:outerShdw>
                </a:effectLst>
                <a:latin typeface="Helvetica" panose="020B0604020202020204" pitchFamily="34" charset="0"/>
              </a:rPr>
              <a:t>Laser Scarecrow Prototype</a:t>
            </a:r>
          </a:p>
          <a:p>
            <a:pPr algn="r">
              <a:spcBef>
                <a:spcPct val="0"/>
              </a:spcBef>
              <a:buClrTx/>
              <a:buSzTx/>
              <a:buNone/>
            </a:pPr>
            <a:r>
              <a:rPr lang="en-US" altLang="en-US" sz="1400" dirty="0">
                <a:solidFill>
                  <a:schemeClr val="accent5">
                    <a:lumMod val="75000"/>
                  </a:schemeClr>
                </a:solidFill>
                <a:effectLst>
                  <a:outerShdw blurRad="38100" dist="38100" dir="2700000" algn="tl">
                    <a:srgbClr val="000000">
                      <a:alpha val="43137"/>
                    </a:srgbClr>
                  </a:outerShdw>
                </a:effectLst>
                <a:latin typeface="Helvetica" panose="020B0604020202020204" pitchFamily="34" charset="0"/>
              </a:rPr>
              <a:t>Ken Elliot, Elliot Farm, Lakeville, MA (FNE18-893)</a:t>
            </a:r>
          </a:p>
        </p:txBody>
      </p:sp>
    </p:spTree>
    <p:extLst>
      <p:ext uri="{BB962C8B-B14F-4D97-AF65-F5344CB8AC3E}">
        <p14:creationId xmlns:p14="http://schemas.microsoft.com/office/powerpoint/2010/main" val="57485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015" y="278912"/>
            <a:ext cx="5029200" cy="896015"/>
          </a:xfrm>
          <a:prstGeom prst="rect">
            <a:avLst/>
          </a:prstGeom>
        </p:spPr>
        <p:txBody>
          <a:bodyPr vert="horz" wrap="square" lIns="0" tIns="9525" rIns="0" bIns="0" rtlCol="0">
            <a:spAutoFit/>
          </a:bodyPr>
          <a:lstStyle/>
          <a:p>
            <a:pPr marL="9525">
              <a:spcBef>
                <a:spcPts val="75"/>
              </a:spcBef>
            </a:pPr>
            <a:r>
              <a:rPr sz="3200" spc="-38" dirty="0"/>
              <a:t>Technical</a:t>
            </a:r>
            <a:r>
              <a:rPr sz="3200" spc="-146" dirty="0"/>
              <a:t> </a:t>
            </a:r>
            <a:r>
              <a:rPr lang="en-US" sz="3200" spc="-146" dirty="0"/>
              <a:t>A</a:t>
            </a:r>
            <a:r>
              <a:rPr sz="3200" spc="-4" dirty="0"/>
              <a:t>dvisor</a:t>
            </a:r>
            <a:r>
              <a:rPr lang="en-US" sz="3200" spc="-4" dirty="0"/>
              <a:t> Required</a:t>
            </a:r>
            <a:endParaRPr sz="3200" spc="-4" dirty="0"/>
          </a:p>
        </p:txBody>
      </p:sp>
      <p:sp>
        <p:nvSpPr>
          <p:cNvPr id="3" name="object 3"/>
          <p:cNvSpPr txBox="1"/>
          <p:nvPr/>
        </p:nvSpPr>
        <p:spPr>
          <a:xfrm>
            <a:off x="228600" y="1399161"/>
            <a:ext cx="4786460" cy="3780362"/>
          </a:xfrm>
          <a:prstGeom prst="rect">
            <a:avLst/>
          </a:prstGeom>
        </p:spPr>
        <p:txBody>
          <a:bodyPr vert="horz" wrap="square" lIns="0" tIns="40481" rIns="0" bIns="0" rtlCol="0">
            <a:spAutoFit/>
          </a:bodyPr>
          <a:lstStyle/>
          <a:p>
            <a:pPr marL="342900" marR="147638" indent="-342900">
              <a:spcAft>
                <a:spcPts val="1800"/>
              </a:spcAft>
              <a:buClr>
                <a:srgbClr val="4A7834"/>
              </a:buClr>
              <a:buFont typeface="Wingdings" panose="05000000000000000000" pitchFamily="2" charset="2"/>
              <a:buChar char="Ø"/>
              <a:tabLst>
                <a:tab pos="266224" algn="l"/>
              </a:tabLst>
            </a:pPr>
            <a:r>
              <a:rPr sz="2400" spc="-4" dirty="0">
                <a:solidFill>
                  <a:srgbClr val="404040"/>
                </a:solidFill>
                <a:latin typeface="Helvetica" panose="020B0604020202020204" pitchFamily="34" charset="0"/>
                <a:cs typeface="Trebuchet MS"/>
              </a:rPr>
              <a:t>Extension </a:t>
            </a:r>
            <a:r>
              <a:rPr sz="2400" dirty="0">
                <a:solidFill>
                  <a:srgbClr val="404040"/>
                </a:solidFill>
                <a:latin typeface="Helvetica" panose="020B0604020202020204" pitchFamily="34" charset="0"/>
                <a:cs typeface="Trebuchet MS"/>
              </a:rPr>
              <a:t>or </a:t>
            </a:r>
            <a:r>
              <a:rPr sz="2400" spc="-4" dirty="0">
                <a:solidFill>
                  <a:srgbClr val="404040"/>
                </a:solidFill>
                <a:latin typeface="Helvetica" panose="020B0604020202020204" pitchFamily="34" charset="0"/>
                <a:cs typeface="Trebuchet MS"/>
              </a:rPr>
              <a:t>University specialist</a:t>
            </a:r>
            <a:endParaRPr sz="2400" dirty="0">
              <a:latin typeface="Helvetica" panose="020B0604020202020204" pitchFamily="34" charset="0"/>
              <a:cs typeface="Trebuchet MS"/>
            </a:endParaRPr>
          </a:p>
          <a:p>
            <a:pPr marL="342900" indent="-342900">
              <a:spcAft>
                <a:spcPts val="1800"/>
              </a:spcAft>
              <a:buClr>
                <a:srgbClr val="4A7834"/>
              </a:buClr>
              <a:buFont typeface="Wingdings" panose="05000000000000000000" pitchFamily="2" charset="2"/>
              <a:buChar char="Ø"/>
              <a:tabLst>
                <a:tab pos="266224" algn="l"/>
              </a:tabLst>
            </a:pPr>
            <a:r>
              <a:rPr sz="2400" spc="-11" dirty="0">
                <a:solidFill>
                  <a:srgbClr val="404040"/>
                </a:solidFill>
                <a:latin typeface="Helvetica" panose="020B0604020202020204" pitchFamily="34" charset="0"/>
                <a:cs typeface="Trebuchet MS"/>
              </a:rPr>
              <a:t>Private</a:t>
            </a:r>
            <a:r>
              <a:rPr sz="2400" spc="-4" dirty="0">
                <a:solidFill>
                  <a:srgbClr val="404040"/>
                </a:solidFill>
                <a:latin typeface="Helvetica" panose="020B0604020202020204" pitchFamily="34" charset="0"/>
                <a:cs typeface="Trebuchet MS"/>
              </a:rPr>
              <a:t> Consultant</a:t>
            </a:r>
            <a:endParaRPr sz="2400" dirty="0">
              <a:latin typeface="Helvetica" panose="020B0604020202020204" pitchFamily="34" charset="0"/>
              <a:cs typeface="Trebuchet MS"/>
            </a:endParaRPr>
          </a:p>
          <a:p>
            <a:pPr marL="342900" indent="-342900">
              <a:spcAft>
                <a:spcPts val="1800"/>
              </a:spcAft>
              <a:buClr>
                <a:srgbClr val="4A7834"/>
              </a:buClr>
              <a:buFont typeface="Wingdings" panose="05000000000000000000" pitchFamily="2" charset="2"/>
              <a:buChar char="Ø"/>
              <a:tabLst>
                <a:tab pos="266224" algn="l"/>
              </a:tabLst>
            </a:pPr>
            <a:r>
              <a:rPr sz="2400" spc="-15" dirty="0">
                <a:solidFill>
                  <a:srgbClr val="404040"/>
                </a:solidFill>
                <a:latin typeface="Helvetica" panose="020B0604020202020204" pitchFamily="34" charset="0"/>
                <a:cs typeface="Trebuchet MS"/>
              </a:rPr>
              <a:t>Veterinarian</a:t>
            </a:r>
            <a:endParaRPr sz="2400" dirty="0">
              <a:latin typeface="Helvetica" panose="020B0604020202020204" pitchFamily="34" charset="0"/>
              <a:cs typeface="Trebuchet MS"/>
            </a:endParaRPr>
          </a:p>
          <a:p>
            <a:pPr marL="342900" indent="-342900">
              <a:spcAft>
                <a:spcPts val="1800"/>
              </a:spcAft>
              <a:buClr>
                <a:srgbClr val="4A7834"/>
              </a:buClr>
              <a:buFont typeface="Wingdings" panose="05000000000000000000" pitchFamily="2" charset="2"/>
              <a:buChar char="Ø"/>
              <a:tabLst>
                <a:tab pos="266224" algn="l"/>
              </a:tabLst>
            </a:pPr>
            <a:r>
              <a:rPr sz="2400" spc="-4" dirty="0">
                <a:solidFill>
                  <a:srgbClr val="404040"/>
                </a:solidFill>
                <a:latin typeface="Helvetica" panose="020B0604020202020204" pitchFamily="34" charset="0"/>
                <a:cs typeface="Trebuchet MS"/>
              </a:rPr>
              <a:t>State Agency</a:t>
            </a:r>
            <a:r>
              <a:rPr sz="2400" spc="-105" dirty="0">
                <a:solidFill>
                  <a:srgbClr val="404040"/>
                </a:solidFill>
                <a:latin typeface="Helvetica" panose="020B0604020202020204" pitchFamily="34" charset="0"/>
                <a:cs typeface="Trebuchet MS"/>
              </a:rPr>
              <a:t> </a:t>
            </a:r>
            <a:r>
              <a:rPr lang="en-US" sz="2400" spc="-105" dirty="0">
                <a:solidFill>
                  <a:srgbClr val="404040"/>
                </a:solidFill>
                <a:latin typeface="Helvetica" panose="020B0604020202020204" pitchFamily="34" charset="0"/>
                <a:cs typeface="Trebuchet MS"/>
              </a:rPr>
              <a:t>of</a:t>
            </a:r>
            <a:r>
              <a:rPr lang="en-US" sz="2400" dirty="0">
                <a:solidFill>
                  <a:srgbClr val="404040"/>
                </a:solidFill>
                <a:latin typeface="Helvetica" panose="020B0604020202020204" pitchFamily="34" charset="0"/>
                <a:cs typeface="Trebuchet MS"/>
              </a:rPr>
              <a:t> </a:t>
            </a:r>
            <a:r>
              <a:rPr sz="2400" spc="-4" dirty="0">
                <a:solidFill>
                  <a:srgbClr val="404040"/>
                </a:solidFill>
                <a:latin typeface="Helvetica" panose="020B0604020202020204" pitchFamily="34" charset="0"/>
                <a:cs typeface="Trebuchet MS"/>
              </a:rPr>
              <a:t>Agriculture</a:t>
            </a:r>
            <a:r>
              <a:rPr sz="2400" spc="4" dirty="0">
                <a:solidFill>
                  <a:srgbClr val="404040"/>
                </a:solidFill>
                <a:latin typeface="Helvetica" panose="020B0604020202020204" pitchFamily="34" charset="0"/>
                <a:cs typeface="Trebuchet MS"/>
              </a:rPr>
              <a:t> </a:t>
            </a:r>
            <a:r>
              <a:rPr sz="2400" dirty="0">
                <a:solidFill>
                  <a:srgbClr val="404040"/>
                </a:solidFill>
                <a:latin typeface="Helvetica" panose="020B0604020202020204" pitchFamily="34" charset="0"/>
                <a:cs typeface="Trebuchet MS"/>
              </a:rPr>
              <a:t>staff</a:t>
            </a:r>
            <a:endParaRPr lang="en-US" sz="2400" dirty="0">
              <a:latin typeface="Helvetica" panose="020B0604020202020204" pitchFamily="34" charset="0"/>
              <a:cs typeface="Trebuchet MS"/>
            </a:endParaRPr>
          </a:p>
          <a:p>
            <a:pPr marL="342900" indent="-342900">
              <a:spcAft>
                <a:spcPts val="1800"/>
              </a:spcAft>
              <a:buClr>
                <a:srgbClr val="4A7834"/>
              </a:buClr>
              <a:buFont typeface="Wingdings" panose="05000000000000000000" pitchFamily="2" charset="2"/>
              <a:buChar char="Ø"/>
              <a:tabLst>
                <a:tab pos="266224" algn="l"/>
              </a:tabLst>
            </a:pPr>
            <a:r>
              <a:rPr sz="2400" spc="-4" dirty="0">
                <a:solidFill>
                  <a:srgbClr val="404040"/>
                </a:solidFill>
                <a:latin typeface="Helvetica" panose="020B0604020202020204" pitchFamily="34" charset="0"/>
                <a:cs typeface="Trebuchet MS"/>
              </a:rPr>
              <a:t>Company</a:t>
            </a:r>
            <a:r>
              <a:rPr sz="2400" spc="-60" dirty="0">
                <a:solidFill>
                  <a:srgbClr val="404040"/>
                </a:solidFill>
                <a:latin typeface="Helvetica" panose="020B0604020202020204" pitchFamily="34" charset="0"/>
                <a:cs typeface="Trebuchet MS"/>
              </a:rPr>
              <a:t> </a:t>
            </a:r>
            <a:r>
              <a:rPr sz="2400" spc="-4" dirty="0">
                <a:solidFill>
                  <a:srgbClr val="404040"/>
                </a:solidFill>
                <a:latin typeface="Helvetica" panose="020B0604020202020204" pitchFamily="34" charset="0"/>
                <a:cs typeface="Trebuchet MS"/>
              </a:rPr>
              <a:t>representative</a:t>
            </a:r>
            <a:endParaRPr sz="2400" dirty="0">
              <a:latin typeface="Helvetica" panose="020B0604020202020204" pitchFamily="34" charset="0"/>
              <a:cs typeface="Trebuchet MS"/>
            </a:endParaRPr>
          </a:p>
          <a:p>
            <a:pPr marL="342900" indent="-342900">
              <a:spcAft>
                <a:spcPts val="1800"/>
              </a:spcAft>
              <a:buClr>
                <a:srgbClr val="4A7834"/>
              </a:buClr>
              <a:buFont typeface="Wingdings" panose="05000000000000000000" pitchFamily="2" charset="2"/>
              <a:buChar char="Ø"/>
              <a:tabLst>
                <a:tab pos="266224" algn="l"/>
              </a:tabLst>
            </a:pPr>
            <a:r>
              <a:rPr sz="2400" spc="-4" dirty="0">
                <a:solidFill>
                  <a:srgbClr val="404040"/>
                </a:solidFill>
                <a:latin typeface="Helvetica" panose="020B0604020202020204" pitchFamily="34" charset="0"/>
                <a:cs typeface="Trebuchet MS"/>
              </a:rPr>
              <a:t>Experienced</a:t>
            </a:r>
            <a:r>
              <a:rPr sz="2400" spc="15" dirty="0">
                <a:solidFill>
                  <a:srgbClr val="404040"/>
                </a:solidFill>
                <a:latin typeface="Helvetica" panose="020B0604020202020204" pitchFamily="34" charset="0"/>
                <a:cs typeface="Trebuchet MS"/>
              </a:rPr>
              <a:t> </a:t>
            </a:r>
            <a:r>
              <a:rPr sz="2400" dirty="0">
                <a:solidFill>
                  <a:srgbClr val="404040"/>
                </a:solidFill>
                <a:latin typeface="Helvetica" panose="020B0604020202020204" pitchFamily="34" charset="0"/>
                <a:cs typeface="Trebuchet MS"/>
              </a:rPr>
              <a:t>farmer</a:t>
            </a:r>
            <a:endParaRPr sz="2400" dirty="0">
              <a:latin typeface="Helvetica" panose="020B0604020202020204" pitchFamily="34" charset="0"/>
              <a:cs typeface="Trebuchet MS"/>
            </a:endParaRPr>
          </a:p>
        </p:txBody>
      </p:sp>
      <p:sp>
        <p:nvSpPr>
          <p:cNvPr id="13" name="Rectangle 12"/>
          <p:cNvSpPr/>
          <p:nvPr/>
        </p:nvSpPr>
        <p:spPr>
          <a:xfrm>
            <a:off x="260501" y="5851764"/>
            <a:ext cx="4990229" cy="1015663"/>
          </a:xfrm>
          <a:prstGeom prst="rect">
            <a:avLst/>
          </a:prstGeom>
        </p:spPr>
        <p:txBody>
          <a:bodyPr wrap="square">
            <a:spAutoFit/>
          </a:bodyPr>
          <a:lstStyle/>
          <a:p>
            <a:r>
              <a:rPr lang="en-US" sz="2000" dirty="0">
                <a:latin typeface="Georgia" panose="02040502050405020303" pitchFamily="18" charset="0"/>
              </a:rPr>
              <a:t>Resource: </a:t>
            </a:r>
            <a:r>
              <a:rPr lang="en-US" sz="2000" dirty="0">
                <a:latin typeface="Georgia" panose="02040502050405020303" pitchFamily="18" charset="0"/>
                <a:hlinkClick r:id="rId2"/>
              </a:rPr>
              <a:t>www.northeastsare.org/technicaladvisor</a:t>
            </a:r>
            <a:endParaRPr lang="en-US" sz="2000" dirty="0">
              <a:latin typeface="Georgia" panose="02040502050405020303" pitchFamily="18" charset="0"/>
            </a:endParaRPr>
          </a:p>
          <a:p>
            <a:endParaRPr lang="en-US" sz="2000" dirty="0">
              <a:latin typeface="Georgia" panose="02040502050405020303" pitchFamily="18"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1327" r="28673"/>
          <a:stretch/>
        </p:blipFill>
        <p:spPr>
          <a:xfrm>
            <a:off x="5486400" y="0"/>
            <a:ext cx="3657600" cy="6858000"/>
          </a:xfrm>
          <a:prstGeom prst="rect">
            <a:avLst/>
          </a:prstGeom>
        </p:spPr>
      </p:pic>
      <p:sp>
        <p:nvSpPr>
          <p:cNvPr id="10" name="TextBox 9"/>
          <p:cNvSpPr txBox="1"/>
          <p:nvPr/>
        </p:nvSpPr>
        <p:spPr>
          <a:xfrm>
            <a:off x="5495828" y="5703066"/>
            <a:ext cx="3648172" cy="1169551"/>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Helvetica" panose="020B0604020202020204" pitchFamily="34" charset="0"/>
              </a:rPr>
              <a:t>Effectiveness of Aerated Static Pile to Windrow Composting on Small-Scale Farms</a:t>
            </a:r>
          </a:p>
          <a:p>
            <a:r>
              <a:rPr lang="en-US" sz="1400" dirty="0">
                <a:solidFill>
                  <a:schemeClr val="bg1"/>
                </a:solidFill>
                <a:effectLst>
                  <a:outerShdw blurRad="38100" dist="38100" dir="2700000" algn="tl">
                    <a:srgbClr val="000000">
                      <a:alpha val="43137"/>
                    </a:srgbClr>
                  </a:outerShdw>
                </a:effectLst>
                <a:latin typeface="Helvetica" panose="020B0604020202020204" pitchFamily="34" charset="0"/>
              </a:rPr>
              <a:t>Emma </a:t>
            </a:r>
            <a:r>
              <a:rPr lang="en-US" sz="1400" dirty="0" err="1">
                <a:solidFill>
                  <a:schemeClr val="bg1"/>
                </a:solidFill>
                <a:effectLst>
                  <a:outerShdw blurRad="38100" dist="38100" dir="2700000" algn="tl">
                    <a:srgbClr val="000000">
                      <a:alpha val="43137"/>
                    </a:srgbClr>
                  </a:outerShdw>
                </a:effectLst>
                <a:latin typeface="Helvetica" panose="020B0604020202020204" pitchFamily="34" charset="0"/>
              </a:rPr>
              <a:t>Jagoz</a:t>
            </a:r>
            <a:r>
              <a:rPr lang="en-US" sz="1400" dirty="0">
                <a:solidFill>
                  <a:schemeClr val="bg1"/>
                </a:solidFill>
                <a:effectLst>
                  <a:outerShdw blurRad="38100" dist="38100" dir="2700000" algn="tl">
                    <a:srgbClr val="000000">
                      <a:alpha val="43137"/>
                    </a:srgbClr>
                  </a:outerShdw>
                </a:effectLst>
                <a:latin typeface="Helvetica" panose="020B0604020202020204" pitchFamily="34" charset="0"/>
              </a:rPr>
              <a:t>, Moon Valley Farm, Cockeysville, MD (FNE14-803)</a:t>
            </a:r>
          </a:p>
        </p:txBody>
      </p:sp>
    </p:spTree>
    <p:extLst>
      <p:ext uri="{BB962C8B-B14F-4D97-AF65-F5344CB8AC3E}">
        <p14:creationId xmlns:p14="http://schemas.microsoft.com/office/powerpoint/2010/main" val="46173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676" y="427971"/>
            <a:ext cx="8223973" cy="541911"/>
          </a:xfrm>
          <a:prstGeom prst="rect">
            <a:avLst/>
          </a:prstGeom>
        </p:spPr>
        <p:txBody>
          <a:bodyPr vert="horz" wrap="square" lIns="0" tIns="10001" rIns="0" bIns="0" rtlCol="0">
            <a:spAutoFit/>
          </a:bodyPr>
          <a:lstStyle/>
          <a:p>
            <a:pPr marL="9525" marR="3810" algn="ctr">
              <a:lnSpc>
                <a:spcPct val="108000"/>
              </a:lnSpc>
              <a:spcBef>
                <a:spcPts val="0"/>
              </a:spcBef>
            </a:pPr>
            <a:r>
              <a:rPr lang="en-US" sz="3200" spc="-38" dirty="0"/>
              <a:t>How to design your experiment</a:t>
            </a:r>
            <a:endParaRPr sz="3200" dirty="0"/>
          </a:p>
        </p:txBody>
      </p:sp>
      <p:sp>
        <p:nvSpPr>
          <p:cNvPr id="5" name="Rectangle 4"/>
          <p:cNvSpPr/>
          <p:nvPr/>
        </p:nvSpPr>
        <p:spPr>
          <a:xfrm>
            <a:off x="389676" y="1107894"/>
            <a:ext cx="8494832" cy="3654014"/>
          </a:xfrm>
          <a:prstGeom prst="rect">
            <a:avLst/>
          </a:prstGeom>
        </p:spPr>
        <p:txBody>
          <a:bodyPr wrap="square">
            <a:spAutoFit/>
          </a:bodyPr>
          <a:lstStyle/>
          <a:p>
            <a:pPr marL="342900" marR="147638"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Work with technical advisor</a:t>
            </a:r>
          </a:p>
          <a:p>
            <a:pPr marL="342900" marR="147638"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Read the Call for Proposals</a:t>
            </a:r>
          </a:p>
          <a:p>
            <a:pPr marL="342900" marR="147638"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Identify your objectives and an experimental design</a:t>
            </a:r>
          </a:p>
          <a:p>
            <a:pPr marL="342900" marR="147638"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Identify the costs involved</a:t>
            </a:r>
          </a:p>
          <a:p>
            <a:pPr marL="342900" marR="147638"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“How to Conduct Research on Your Farm or Ranch” at     </a:t>
            </a:r>
          </a:p>
          <a:p>
            <a:pPr marR="147638">
              <a:lnSpc>
                <a:spcPct val="108000"/>
              </a:lnSpc>
              <a:buClr>
                <a:srgbClr val="4A7834"/>
              </a:buClr>
              <a:tabLst>
                <a:tab pos="266224" algn="l"/>
              </a:tabLst>
            </a:pPr>
            <a:r>
              <a:rPr lang="en-US" sz="2400" b="1" spc="-15" dirty="0">
                <a:solidFill>
                  <a:srgbClr val="404040"/>
                </a:solidFill>
                <a:latin typeface="Helvetica" panose="020B0604020202020204" pitchFamily="34" charset="0"/>
                <a:cs typeface="Trebuchet MS"/>
              </a:rPr>
              <a:t>      </a:t>
            </a:r>
            <a:r>
              <a:rPr lang="en-US" sz="2400" b="1" spc="-4" dirty="0">
                <a:solidFill>
                  <a:srgbClr val="4A7834"/>
                </a:solidFill>
                <a:latin typeface="Helvetica" panose="020B0604020202020204" pitchFamily="34" charset="0"/>
                <a:cs typeface="Trebuchet MS"/>
              </a:rPr>
              <a:t>northeastsare.org/</a:t>
            </a:r>
            <a:r>
              <a:rPr lang="en-US" sz="2400" b="1" spc="-4" dirty="0" err="1">
                <a:solidFill>
                  <a:srgbClr val="4A7834"/>
                </a:solidFill>
                <a:latin typeface="Helvetica" panose="020B0604020202020204" pitchFamily="34" charset="0"/>
                <a:cs typeface="Trebuchet MS"/>
              </a:rPr>
              <a:t>FarmerGrant</a:t>
            </a:r>
            <a:endParaRPr lang="en-US" sz="2400" dirty="0"/>
          </a:p>
          <a:p>
            <a:pPr marR="147638">
              <a:lnSpc>
                <a:spcPct val="108000"/>
              </a:lnSpc>
              <a:buClr>
                <a:srgbClr val="4A7834"/>
              </a:buClr>
              <a:tabLst>
                <a:tab pos="266224" algn="l"/>
              </a:tabLst>
            </a:pPr>
            <a:endParaRPr lang="en-US" sz="2400" spc="-15" dirty="0">
              <a:solidFill>
                <a:srgbClr val="404040"/>
              </a:solidFill>
              <a:latin typeface="Helvetica" panose="020B0604020202020204" pitchFamily="34" charset="0"/>
              <a:cs typeface="Trebuchet MS"/>
            </a:endParaRPr>
          </a:p>
        </p:txBody>
      </p:sp>
      <p:pic>
        <p:nvPicPr>
          <p:cNvPr id="6" name="Picture 5"/>
          <p:cNvPicPr>
            <a:picLocks noChangeAspect="1"/>
          </p:cNvPicPr>
          <p:nvPr/>
        </p:nvPicPr>
        <p:blipFill>
          <a:blip r:embed="rId2"/>
          <a:stretch>
            <a:fillRect/>
          </a:stretch>
        </p:blipFill>
        <p:spPr>
          <a:xfrm>
            <a:off x="4360085" y="4415589"/>
            <a:ext cx="4783916" cy="2433418"/>
          </a:xfrm>
          <a:prstGeom prst="rect">
            <a:avLst/>
          </a:prstGeom>
        </p:spPr>
      </p:pic>
      <p:sp>
        <p:nvSpPr>
          <p:cNvPr id="8" name="Rectangle 7"/>
          <p:cNvSpPr/>
          <p:nvPr/>
        </p:nvSpPr>
        <p:spPr>
          <a:xfrm>
            <a:off x="631783" y="5537565"/>
            <a:ext cx="372830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Evaluation of Nursery Methods on Plant Development and Grain Yield of Rice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Dawn Hoyt, Ever-Growing Family Farm,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 Ulster Park, NY (FNE19-933) </a:t>
            </a:r>
          </a:p>
        </p:txBody>
      </p:sp>
    </p:spTree>
    <p:extLst>
      <p:ext uri="{BB962C8B-B14F-4D97-AF65-F5344CB8AC3E}">
        <p14:creationId xmlns:p14="http://schemas.microsoft.com/office/powerpoint/2010/main" val="3127012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17863"/>
            <a:ext cx="5029200" cy="563616"/>
          </a:xfrm>
          <a:prstGeom prst="rect">
            <a:avLst/>
          </a:prstGeom>
        </p:spPr>
        <p:txBody>
          <a:bodyPr vert="horz" wrap="square" lIns="0" tIns="9525" rIns="0" bIns="0" rtlCol="0">
            <a:spAutoFit/>
          </a:bodyPr>
          <a:lstStyle/>
          <a:p>
            <a:pPr marL="9525">
              <a:spcBef>
                <a:spcPts val="75"/>
              </a:spcBef>
            </a:pPr>
            <a:r>
              <a:rPr lang="en-US" sz="4000" dirty="0"/>
              <a:t>SARE does fund:</a:t>
            </a:r>
            <a:endParaRPr sz="4000" spc="-4" dirty="0"/>
          </a:p>
        </p:txBody>
      </p:sp>
      <p:sp>
        <p:nvSpPr>
          <p:cNvPr id="3" name="object 3"/>
          <p:cNvSpPr txBox="1"/>
          <p:nvPr/>
        </p:nvSpPr>
        <p:spPr>
          <a:xfrm>
            <a:off x="228600" y="909071"/>
            <a:ext cx="5734240" cy="4968187"/>
          </a:xfrm>
          <a:prstGeom prst="rect">
            <a:avLst/>
          </a:prstGeom>
        </p:spPr>
        <p:txBody>
          <a:bodyPr vert="horz" wrap="square" lIns="0" tIns="104299" rIns="0" bIns="0" rtlCol="0">
            <a:spAutoFit/>
          </a:bodyPr>
          <a:lstStyle/>
          <a:p>
            <a:pPr marL="352425" indent="-342900">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Personnel</a:t>
            </a:r>
          </a:p>
          <a:p>
            <a:pPr marL="352425" indent="-342900">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Materials and supplies</a:t>
            </a:r>
          </a:p>
          <a:p>
            <a:pPr marL="352425" indent="-342900">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Travel</a:t>
            </a:r>
          </a:p>
          <a:p>
            <a:pPr marL="352425" indent="-342900">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Printing and publications</a:t>
            </a:r>
          </a:p>
          <a:p>
            <a:pPr marL="352425" indent="-342900">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Other direct costs</a:t>
            </a:r>
          </a:p>
          <a:p>
            <a:pPr marL="809625" lvl="1" indent="-342900">
              <a:spcAft>
                <a:spcPts val="1200"/>
              </a:spcAft>
              <a:buClr>
                <a:srgbClr val="4A7834"/>
              </a:buClr>
              <a:buFont typeface="Arial" panose="020B0604020202020204" pitchFamily="34" charset="0"/>
              <a:buChar char="•"/>
              <a:tabLst>
                <a:tab pos="266224" algn="l"/>
              </a:tabLst>
            </a:pPr>
            <a:r>
              <a:rPr lang="en-US" sz="2400" spc="-4" dirty="0">
                <a:latin typeface="Helvetica" panose="020B0604020202020204" pitchFamily="34" charset="0"/>
                <a:cs typeface="Trebuchet MS"/>
              </a:rPr>
              <a:t>Equipment rental</a:t>
            </a:r>
          </a:p>
          <a:p>
            <a:pPr marL="809625" lvl="1" indent="-342900">
              <a:spcAft>
                <a:spcPts val="1200"/>
              </a:spcAft>
              <a:buClr>
                <a:srgbClr val="4A7834"/>
              </a:buClr>
              <a:buFont typeface="Arial" panose="020B0604020202020204" pitchFamily="34" charset="0"/>
              <a:buChar char="•"/>
              <a:tabLst>
                <a:tab pos="266224" algn="l"/>
              </a:tabLst>
            </a:pPr>
            <a:r>
              <a:rPr lang="en-US" sz="2400" spc="-4" dirty="0">
                <a:latin typeface="Helvetica" panose="020B0604020202020204" pitchFamily="34" charset="0"/>
                <a:cs typeface="Trebuchet MS"/>
              </a:rPr>
              <a:t>Testing and analyses</a:t>
            </a:r>
          </a:p>
          <a:p>
            <a:pPr marL="809625" lvl="1" indent="-342900">
              <a:spcAft>
                <a:spcPts val="1200"/>
              </a:spcAft>
              <a:buClr>
                <a:srgbClr val="4A7834"/>
              </a:buClr>
              <a:buFont typeface="Arial" panose="020B0604020202020204" pitchFamily="34" charset="0"/>
              <a:buChar char="•"/>
              <a:tabLst>
                <a:tab pos="266224" algn="l"/>
              </a:tabLst>
            </a:pPr>
            <a:r>
              <a:rPr lang="en-US" sz="2400" spc="-4" dirty="0">
                <a:latin typeface="Helvetica" panose="020B0604020202020204" pitchFamily="34" charset="0"/>
                <a:cs typeface="Trebuchet MS"/>
              </a:rPr>
              <a:t>Consultants fees and travel</a:t>
            </a:r>
          </a:p>
          <a:p>
            <a:pPr marL="809625" lvl="1" indent="-342900">
              <a:spcAft>
                <a:spcPts val="1200"/>
              </a:spcAft>
              <a:buClr>
                <a:srgbClr val="4A7834"/>
              </a:buClr>
              <a:buFont typeface="Arial" panose="020B0604020202020204" pitchFamily="34" charset="0"/>
              <a:buChar char="•"/>
              <a:tabLst>
                <a:tab pos="266224" algn="l"/>
              </a:tabLst>
            </a:pPr>
            <a:r>
              <a:rPr lang="en-US" sz="2400" spc="-4" dirty="0">
                <a:latin typeface="Helvetica" panose="020B0604020202020204" pitchFamily="34" charset="0"/>
                <a:cs typeface="Trebuchet MS"/>
              </a:rPr>
              <a:t>Presenting at conferences</a:t>
            </a:r>
          </a:p>
        </p:txBody>
      </p:sp>
      <p:pic>
        <p:nvPicPr>
          <p:cNvPr id="13" name="Picture 12"/>
          <p:cNvPicPr>
            <a:picLocks noChangeAspect="1"/>
          </p:cNvPicPr>
          <p:nvPr/>
        </p:nvPicPr>
        <p:blipFill rotWithShape="1">
          <a:blip r:embed="rId2"/>
          <a:srcRect l="21885" r="10007"/>
          <a:stretch/>
        </p:blipFill>
        <p:spPr>
          <a:xfrm>
            <a:off x="5486400" y="0"/>
            <a:ext cx="3657600" cy="6858000"/>
          </a:xfrm>
          <a:prstGeom prst="rect">
            <a:avLst/>
          </a:prstGeom>
        </p:spPr>
      </p:pic>
      <p:sp>
        <p:nvSpPr>
          <p:cNvPr id="4" name="Rectangle 3"/>
          <p:cNvSpPr/>
          <p:nvPr/>
        </p:nvSpPr>
        <p:spPr>
          <a:xfrm>
            <a:off x="179438" y="5877258"/>
            <a:ext cx="4915988" cy="830997"/>
          </a:xfrm>
          <a:prstGeom prst="rect">
            <a:avLst/>
          </a:prstGeom>
        </p:spPr>
        <p:txBody>
          <a:bodyPr wrap="square">
            <a:spAutoFit/>
          </a:bodyPr>
          <a:lstStyle/>
          <a:p>
            <a:r>
              <a:rPr lang="en-US" sz="2400" dirty="0">
                <a:latin typeface="Georgia" panose="02040502050405020303" pitchFamily="18" charset="0"/>
              </a:rPr>
              <a:t>All expenses must be specific to the project.</a:t>
            </a:r>
          </a:p>
        </p:txBody>
      </p:sp>
      <p:sp>
        <p:nvSpPr>
          <p:cNvPr id="5" name="Rectangle 4"/>
          <p:cNvSpPr/>
          <p:nvPr/>
        </p:nvSpPr>
        <p:spPr>
          <a:xfrm>
            <a:off x="5486400" y="5471325"/>
            <a:ext cx="3657600" cy="1384995"/>
          </a:xfrm>
          <a:prstGeom prst="rect">
            <a:avLst/>
          </a:prstGeom>
        </p:spPr>
        <p:txBody>
          <a:bodyPr wrap="square">
            <a:spAutoFit/>
          </a:bodyPr>
          <a:lstStyle/>
          <a:p>
            <a:pPr algn="r">
              <a:spcBef>
                <a:spcPct val="0"/>
              </a:spcBef>
              <a:buClrTx/>
              <a:buSzTx/>
              <a:buNone/>
            </a:pPr>
            <a:r>
              <a:rPr lang="en-US" altLang="en-US" sz="1400" b="1" dirty="0">
                <a:solidFill>
                  <a:schemeClr val="bg1"/>
                </a:solidFill>
                <a:effectLst>
                  <a:outerShdw blurRad="38100" dist="38100" dir="2700000" algn="tl">
                    <a:srgbClr val="000000">
                      <a:alpha val="43137"/>
                    </a:srgbClr>
                  </a:outerShdw>
                </a:effectLst>
                <a:latin typeface="Helvetica" panose="020B0604020202020204" pitchFamily="34" charset="0"/>
              </a:rPr>
              <a:t>Exploring Husbandry and Equipment Solutions to Infestations of </a:t>
            </a:r>
            <a:r>
              <a:rPr lang="en-US" altLang="en-US" sz="1400" b="1" dirty="0" err="1">
                <a:solidFill>
                  <a:schemeClr val="bg1"/>
                </a:solidFill>
                <a:effectLst>
                  <a:outerShdw blurRad="38100" dist="38100" dir="2700000" algn="tl">
                    <a:srgbClr val="000000">
                      <a:alpha val="43137"/>
                    </a:srgbClr>
                  </a:outerShdw>
                </a:effectLst>
                <a:latin typeface="Helvetica" panose="020B0604020202020204" pitchFamily="34" charset="0"/>
              </a:rPr>
              <a:t>Polydora</a:t>
            </a:r>
            <a:r>
              <a:rPr lang="en-US" altLang="en-US" sz="1400" b="1" dirty="0">
                <a:solidFill>
                  <a:schemeClr val="bg1"/>
                </a:solidFill>
                <a:effectLst>
                  <a:outerShdw blurRad="38100" dist="38100" dir="2700000" algn="tl">
                    <a:srgbClr val="000000">
                      <a:alpha val="43137"/>
                    </a:srgbClr>
                  </a:outerShdw>
                </a:effectLst>
                <a:latin typeface="Helvetica" panose="020B0604020202020204" pitchFamily="34" charset="0"/>
              </a:rPr>
              <a:t> sp. on a Maine Oyster Farm</a:t>
            </a:r>
          </a:p>
          <a:p>
            <a:pPr algn="r">
              <a:spcBef>
                <a:spcPct val="0"/>
              </a:spcBef>
              <a:buClrTx/>
              <a:buSzTx/>
              <a:buNone/>
            </a:pP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Jesse Leach</a:t>
            </a:r>
          </a:p>
          <a:p>
            <a:pPr algn="r">
              <a:spcBef>
                <a:spcPct val="0"/>
              </a:spcBef>
              <a:buClrTx/>
              <a:buSzTx/>
              <a:buNone/>
            </a:pPr>
            <a:r>
              <a:rPr lang="en-US" altLang="en-US" sz="1400" dirty="0" err="1">
                <a:solidFill>
                  <a:schemeClr val="bg1"/>
                </a:solidFill>
                <a:effectLst>
                  <a:outerShdw blurRad="38100" dist="38100" dir="2700000" algn="tl">
                    <a:srgbClr val="000000">
                      <a:alpha val="43137"/>
                    </a:srgbClr>
                  </a:outerShdw>
                </a:effectLst>
                <a:latin typeface="Helvetica" panose="020B0604020202020204" pitchFamily="34" charset="0"/>
              </a:rPr>
              <a:t>Bagaduce</a:t>
            </a: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 River Oyster Company</a:t>
            </a:r>
          </a:p>
          <a:p>
            <a:pPr algn="r">
              <a:spcBef>
                <a:spcPct val="0"/>
              </a:spcBef>
            </a:pPr>
            <a:r>
              <a:rPr lang="en-US" altLang="en-US" sz="1400" dirty="0" err="1">
                <a:solidFill>
                  <a:schemeClr val="bg1"/>
                </a:solidFill>
                <a:effectLst>
                  <a:outerShdw blurRad="38100" dist="38100" dir="2700000" algn="tl">
                    <a:srgbClr val="000000">
                      <a:alpha val="43137"/>
                    </a:srgbClr>
                  </a:outerShdw>
                </a:effectLst>
                <a:latin typeface="Helvetica" panose="020B0604020202020204" pitchFamily="34" charset="0"/>
              </a:rPr>
              <a:t>Penobscott</a:t>
            </a: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 ME (FNE09-663)</a:t>
            </a:r>
          </a:p>
        </p:txBody>
      </p:sp>
    </p:spTree>
    <p:extLst>
      <p:ext uri="{BB962C8B-B14F-4D97-AF65-F5344CB8AC3E}">
        <p14:creationId xmlns:p14="http://schemas.microsoft.com/office/powerpoint/2010/main" val="145182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423" y="233351"/>
            <a:ext cx="4077787" cy="425116"/>
          </a:xfrm>
          <a:prstGeom prst="rect">
            <a:avLst/>
          </a:prstGeom>
        </p:spPr>
        <p:txBody>
          <a:bodyPr vert="horz" wrap="square" lIns="0" tIns="9525" rIns="0" bIns="0" rtlCol="0">
            <a:spAutoFit/>
          </a:bodyPr>
          <a:lstStyle/>
          <a:p>
            <a:pPr marL="9525">
              <a:spcBef>
                <a:spcPts val="75"/>
              </a:spcBef>
            </a:pPr>
            <a:r>
              <a:rPr sz="3000" dirty="0"/>
              <a:t>SARE </a:t>
            </a:r>
            <a:r>
              <a:rPr sz="3000" spc="-4" dirty="0"/>
              <a:t>does </a:t>
            </a:r>
            <a:r>
              <a:rPr lang="en-US" sz="3000" u="sng" spc="-4" dirty="0"/>
              <a:t>n</a:t>
            </a:r>
            <a:r>
              <a:rPr sz="3000" u="sng" spc="-4" dirty="0"/>
              <a:t>ot</a:t>
            </a:r>
            <a:r>
              <a:rPr sz="3000" u="sng" spc="-68" dirty="0"/>
              <a:t> </a:t>
            </a:r>
            <a:r>
              <a:rPr sz="3000" spc="-4" dirty="0"/>
              <a:t>fund:</a:t>
            </a:r>
          </a:p>
        </p:txBody>
      </p:sp>
      <p:sp>
        <p:nvSpPr>
          <p:cNvPr id="3" name="object 3"/>
          <p:cNvSpPr txBox="1"/>
          <p:nvPr/>
        </p:nvSpPr>
        <p:spPr>
          <a:xfrm>
            <a:off x="226423" y="731342"/>
            <a:ext cx="5138057" cy="6014628"/>
          </a:xfrm>
          <a:prstGeom prst="rect">
            <a:avLst/>
          </a:prstGeom>
        </p:spPr>
        <p:txBody>
          <a:bodyPr vert="horz" wrap="square" lIns="0" tIns="104299" rIns="0" bIns="0" rtlCol="0">
            <a:spAutoFit/>
          </a:bodyPr>
          <a:lstStyle/>
          <a:p>
            <a:pPr marL="352425" indent="-342900">
              <a:spcAft>
                <a:spcPts val="1800"/>
              </a:spcAft>
              <a:buClr>
                <a:srgbClr val="4A7834"/>
              </a:buClr>
              <a:buFont typeface="Wingdings" panose="05000000000000000000" pitchFamily="2" charset="2"/>
              <a:buChar char="Ø"/>
              <a:tabLst>
                <a:tab pos="266224" algn="l"/>
              </a:tabLst>
            </a:pPr>
            <a:r>
              <a:rPr sz="2200" spc="-4" dirty="0">
                <a:solidFill>
                  <a:srgbClr val="404040"/>
                </a:solidFill>
                <a:latin typeface="Helvetica" panose="020B0604020202020204" pitchFamily="34" charset="0"/>
                <a:cs typeface="Trebuchet MS"/>
              </a:rPr>
              <a:t>Business </a:t>
            </a:r>
            <a:r>
              <a:rPr sz="2200" dirty="0">
                <a:solidFill>
                  <a:srgbClr val="404040"/>
                </a:solidFill>
                <a:latin typeface="Helvetica" panose="020B0604020202020204" pitchFamily="34" charset="0"/>
                <a:cs typeface="Trebuchet MS"/>
              </a:rPr>
              <a:t>or </a:t>
            </a:r>
            <a:r>
              <a:rPr sz="2200" spc="-4" dirty="0">
                <a:solidFill>
                  <a:srgbClr val="404040"/>
                </a:solidFill>
                <a:latin typeface="Helvetica" panose="020B0604020202020204" pitchFamily="34" charset="0"/>
                <a:cs typeface="Trebuchet MS"/>
              </a:rPr>
              <a:t>enterprise </a:t>
            </a:r>
            <a:r>
              <a:rPr sz="2200" dirty="0">
                <a:solidFill>
                  <a:srgbClr val="404040"/>
                </a:solidFill>
                <a:latin typeface="Helvetica" panose="020B0604020202020204" pitchFamily="34" charset="0"/>
                <a:cs typeface="Trebuchet MS"/>
              </a:rPr>
              <a:t>start-up</a:t>
            </a:r>
            <a:r>
              <a:rPr sz="2200" spc="53" dirty="0">
                <a:solidFill>
                  <a:srgbClr val="404040"/>
                </a:solidFill>
                <a:latin typeface="Helvetica" panose="020B0604020202020204" pitchFamily="34" charset="0"/>
                <a:cs typeface="Trebuchet MS"/>
              </a:rPr>
              <a:t> </a:t>
            </a:r>
            <a:r>
              <a:rPr sz="2200" spc="-4" dirty="0">
                <a:solidFill>
                  <a:srgbClr val="404040"/>
                </a:solidFill>
                <a:latin typeface="Helvetica" panose="020B0604020202020204" pitchFamily="34" charset="0"/>
                <a:cs typeface="Trebuchet MS"/>
              </a:rPr>
              <a:t>expenses</a:t>
            </a:r>
            <a:endParaRPr sz="2200" dirty="0">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sz="2200" spc="-4" dirty="0">
                <a:solidFill>
                  <a:srgbClr val="404040"/>
                </a:solidFill>
                <a:latin typeface="Helvetica" panose="020B0604020202020204" pitchFamily="34" charset="0"/>
                <a:cs typeface="Trebuchet MS"/>
              </a:rPr>
              <a:t>Structures and major</a:t>
            </a:r>
            <a:r>
              <a:rPr sz="2200" spc="23" dirty="0">
                <a:solidFill>
                  <a:srgbClr val="404040"/>
                </a:solidFill>
                <a:latin typeface="Helvetica" panose="020B0604020202020204" pitchFamily="34" charset="0"/>
                <a:cs typeface="Trebuchet MS"/>
              </a:rPr>
              <a:t> </a:t>
            </a:r>
            <a:r>
              <a:rPr sz="2200" spc="-4" dirty="0">
                <a:solidFill>
                  <a:srgbClr val="404040"/>
                </a:solidFill>
                <a:latin typeface="Helvetica" panose="020B0604020202020204" pitchFamily="34" charset="0"/>
                <a:cs typeface="Trebuchet MS"/>
              </a:rPr>
              <a:t>renovations</a:t>
            </a:r>
            <a:endParaRPr sz="2200" dirty="0">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sz="2200" dirty="0">
                <a:solidFill>
                  <a:srgbClr val="404040"/>
                </a:solidFill>
                <a:latin typeface="Helvetica" panose="020B0604020202020204" pitchFamily="34" charset="0"/>
                <a:cs typeface="Trebuchet MS"/>
              </a:rPr>
              <a:t>Purchase of farm </a:t>
            </a:r>
            <a:r>
              <a:rPr sz="2200" spc="-4" dirty="0">
                <a:solidFill>
                  <a:srgbClr val="404040"/>
                </a:solidFill>
                <a:latin typeface="Helvetica" panose="020B0604020202020204" pitchFamily="34" charset="0"/>
                <a:cs typeface="Trebuchet MS"/>
              </a:rPr>
              <a:t>equipment normal </a:t>
            </a:r>
            <a:r>
              <a:rPr sz="2200" dirty="0">
                <a:solidFill>
                  <a:srgbClr val="404040"/>
                </a:solidFill>
                <a:latin typeface="Helvetica" panose="020B0604020202020204" pitchFamily="34" charset="0"/>
                <a:cs typeface="Trebuchet MS"/>
              </a:rPr>
              <a:t>for </a:t>
            </a:r>
            <a:r>
              <a:rPr sz="2200" spc="-4" dirty="0">
                <a:solidFill>
                  <a:srgbClr val="404040"/>
                </a:solidFill>
                <a:latin typeface="Helvetica" panose="020B0604020202020204" pitchFamily="34" charset="0"/>
                <a:cs typeface="Trebuchet MS"/>
              </a:rPr>
              <a:t>your</a:t>
            </a:r>
            <a:r>
              <a:rPr sz="2200" spc="15" dirty="0">
                <a:solidFill>
                  <a:srgbClr val="404040"/>
                </a:solidFill>
                <a:latin typeface="Helvetica" panose="020B0604020202020204" pitchFamily="34" charset="0"/>
                <a:cs typeface="Trebuchet MS"/>
              </a:rPr>
              <a:t> </a:t>
            </a:r>
            <a:r>
              <a:rPr sz="2200" spc="-4" dirty="0">
                <a:solidFill>
                  <a:srgbClr val="404040"/>
                </a:solidFill>
                <a:latin typeface="Helvetica" panose="020B0604020202020204" pitchFamily="34" charset="0"/>
                <a:cs typeface="Trebuchet MS"/>
              </a:rPr>
              <a:t>operation</a:t>
            </a:r>
            <a:endParaRPr lang="en-US" sz="2200" spc="-4" dirty="0">
              <a:solidFill>
                <a:srgbClr val="404040"/>
              </a:solidFill>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lang="en-US" sz="2200" dirty="0">
                <a:solidFill>
                  <a:srgbClr val="404040"/>
                </a:solidFill>
                <a:latin typeface="Helvetica" panose="020B0604020202020204" pitchFamily="34" charset="0"/>
                <a:cs typeface="Trebuchet MS"/>
              </a:rPr>
              <a:t>Operating </a:t>
            </a:r>
            <a:r>
              <a:rPr lang="en-US" sz="2200" spc="-4" dirty="0">
                <a:solidFill>
                  <a:srgbClr val="404040"/>
                </a:solidFill>
                <a:latin typeface="Helvetica" panose="020B0604020202020204" pitchFamily="34" charset="0"/>
                <a:cs typeface="Trebuchet MS"/>
              </a:rPr>
              <a:t>expenses normally present</a:t>
            </a:r>
            <a:endParaRPr lang="en-US" sz="2200" dirty="0">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lang="en-US" sz="2200" spc="-4" dirty="0">
                <a:solidFill>
                  <a:srgbClr val="404040"/>
                </a:solidFill>
                <a:latin typeface="Helvetica" panose="020B0604020202020204" pitchFamily="34" charset="0"/>
                <a:cs typeface="Trebuchet MS"/>
              </a:rPr>
              <a:t>Motorized vehicles</a:t>
            </a:r>
            <a:endParaRPr sz="2200" dirty="0">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sz="2200" spc="-4" dirty="0">
                <a:solidFill>
                  <a:srgbClr val="404040"/>
                </a:solidFill>
                <a:latin typeface="Helvetica" panose="020B0604020202020204" pitchFamily="34" charset="0"/>
                <a:cs typeface="Trebuchet MS"/>
              </a:rPr>
              <a:t>Cell</a:t>
            </a:r>
            <a:r>
              <a:rPr sz="2200" spc="4" dirty="0">
                <a:solidFill>
                  <a:srgbClr val="404040"/>
                </a:solidFill>
                <a:latin typeface="Helvetica" panose="020B0604020202020204" pitchFamily="34" charset="0"/>
                <a:cs typeface="Trebuchet MS"/>
              </a:rPr>
              <a:t> </a:t>
            </a:r>
            <a:r>
              <a:rPr sz="2200" spc="-8" dirty="0">
                <a:solidFill>
                  <a:srgbClr val="404040"/>
                </a:solidFill>
                <a:latin typeface="Helvetica" panose="020B0604020202020204" pitchFamily="34" charset="0"/>
                <a:cs typeface="Trebuchet MS"/>
              </a:rPr>
              <a:t>phones</a:t>
            </a:r>
            <a:r>
              <a:rPr lang="en-US" sz="2200" spc="-8" dirty="0">
                <a:solidFill>
                  <a:srgbClr val="404040"/>
                </a:solidFill>
                <a:latin typeface="Helvetica" panose="020B0604020202020204" pitchFamily="34" charset="0"/>
                <a:cs typeface="Trebuchet MS"/>
              </a:rPr>
              <a:t>/ cell phone charges</a:t>
            </a:r>
          </a:p>
          <a:p>
            <a:pPr marL="352425" indent="-342900">
              <a:spcAft>
                <a:spcPts val="1800"/>
              </a:spcAft>
              <a:buClr>
                <a:srgbClr val="4A7834"/>
              </a:buClr>
              <a:buFont typeface="Wingdings" panose="05000000000000000000" pitchFamily="2" charset="2"/>
              <a:buChar char="Ø"/>
              <a:tabLst>
                <a:tab pos="266224" algn="l"/>
              </a:tabLst>
            </a:pPr>
            <a:r>
              <a:rPr lang="en-US" sz="2200" spc="-8" dirty="0">
                <a:solidFill>
                  <a:srgbClr val="404040"/>
                </a:solidFill>
                <a:latin typeface="Helvetica" panose="020B0604020202020204" pitchFamily="34" charset="0"/>
                <a:cs typeface="Trebuchet MS"/>
              </a:rPr>
              <a:t>Food unless part of training/meeting</a:t>
            </a:r>
            <a:endParaRPr sz="2200" dirty="0">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sz="2200" spc="-11" dirty="0">
                <a:solidFill>
                  <a:srgbClr val="404040"/>
                </a:solidFill>
                <a:latin typeface="Helvetica" panose="020B0604020202020204" pitchFamily="34" charset="0"/>
                <a:cs typeface="Trebuchet MS"/>
              </a:rPr>
              <a:t>Promotional </a:t>
            </a:r>
            <a:r>
              <a:rPr sz="2200" dirty="0">
                <a:solidFill>
                  <a:srgbClr val="404040"/>
                </a:solidFill>
                <a:latin typeface="Helvetica" panose="020B0604020202020204" pitchFamily="34" charset="0"/>
                <a:cs typeface="Trebuchet MS"/>
              </a:rPr>
              <a:t>giveaways or</a:t>
            </a:r>
            <a:r>
              <a:rPr sz="2200" spc="23" dirty="0">
                <a:solidFill>
                  <a:srgbClr val="404040"/>
                </a:solidFill>
                <a:latin typeface="Helvetica" panose="020B0604020202020204" pitchFamily="34" charset="0"/>
                <a:cs typeface="Trebuchet MS"/>
              </a:rPr>
              <a:t> </a:t>
            </a:r>
            <a:r>
              <a:rPr sz="2200" spc="-4" dirty="0">
                <a:solidFill>
                  <a:srgbClr val="404040"/>
                </a:solidFill>
                <a:latin typeface="Helvetica" panose="020B0604020202020204" pitchFamily="34" charset="0"/>
                <a:cs typeface="Trebuchet MS"/>
              </a:rPr>
              <a:t>gifts</a:t>
            </a:r>
            <a:endParaRPr sz="2200" dirty="0">
              <a:latin typeface="Helvetica" panose="020B0604020202020204" pitchFamily="34" charset="0"/>
              <a:cs typeface="Trebuchet MS"/>
            </a:endParaRPr>
          </a:p>
          <a:p>
            <a:pPr marL="352425" indent="-342900">
              <a:spcAft>
                <a:spcPts val="1800"/>
              </a:spcAft>
              <a:buClr>
                <a:srgbClr val="4A7834"/>
              </a:buClr>
              <a:buFont typeface="Wingdings" panose="05000000000000000000" pitchFamily="2" charset="2"/>
              <a:buChar char="Ø"/>
              <a:tabLst>
                <a:tab pos="266224" algn="l"/>
              </a:tabLst>
            </a:pPr>
            <a:r>
              <a:rPr sz="2200" dirty="0">
                <a:solidFill>
                  <a:srgbClr val="404040"/>
                </a:solidFill>
                <a:latin typeface="Helvetica" panose="020B0604020202020204" pitchFamily="34" charset="0"/>
                <a:cs typeface="Trebuchet MS"/>
              </a:rPr>
              <a:t>Purchases </a:t>
            </a:r>
            <a:r>
              <a:rPr sz="2200" spc="-4" dirty="0">
                <a:solidFill>
                  <a:srgbClr val="404040"/>
                </a:solidFill>
                <a:latin typeface="Helvetica" panose="020B0604020202020204" pitchFamily="34" charset="0"/>
                <a:cs typeface="Trebuchet MS"/>
              </a:rPr>
              <a:t>made before </a:t>
            </a:r>
            <a:r>
              <a:rPr sz="2200" dirty="0">
                <a:solidFill>
                  <a:srgbClr val="404040"/>
                </a:solidFill>
                <a:latin typeface="Helvetica" panose="020B0604020202020204" pitchFamily="34" charset="0"/>
                <a:cs typeface="Trebuchet MS"/>
              </a:rPr>
              <a:t>or </a:t>
            </a:r>
            <a:r>
              <a:rPr sz="2200" spc="-4" dirty="0">
                <a:solidFill>
                  <a:srgbClr val="404040"/>
                </a:solidFill>
                <a:latin typeface="Helvetica" panose="020B0604020202020204" pitchFamily="34" charset="0"/>
                <a:cs typeface="Trebuchet MS"/>
              </a:rPr>
              <a:t>after the </a:t>
            </a:r>
            <a:r>
              <a:rPr sz="2200" dirty="0">
                <a:solidFill>
                  <a:srgbClr val="404040"/>
                </a:solidFill>
                <a:latin typeface="Helvetica" panose="020B0604020202020204" pitchFamily="34" charset="0"/>
                <a:cs typeface="Trebuchet MS"/>
              </a:rPr>
              <a:t>grant </a:t>
            </a:r>
            <a:r>
              <a:rPr sz="2200" spc="-4" dirty="0">
                <a:solidFill>
                  <a:srgbClr val="404040"/>
                </a:solidFill>
                <a:latin typeface="Helvetica" panose="020B0604020202020204" pitchFamily="34" charset="0"/>
                <a:cs typeface="Trebuchet MS"/>
              </a:rPr>
              <a:t>contract</a:t>
            </a:r>
            <a:r>
              <a:rPr sz="2200" spc="-11" dirty="0">
                <a:solidFill>
                  <a:srgbClr val="404040"/>
                </a:solidFill>
                <a:latin typeface="Helvetica" panose="020B0604020202020204" pitchFamily="34" charset="0"/>
                <a:cs typeface="Trebuchet MS"/>
              </a:rPr>
              <a:t> </a:t>
            </a:r>
            <a:r>
              <a:rPr sz="2200" spc="-4" dirty="0">
                <a:solidFill>
                  <a:srgbClr val="404040"/>
                </a:solidFill>
                <a:latin typeface="Helvetica" panose="020B0604020202020204" pitchFamily="34" charset="0"/>
                <a:cs typeface="Trebuchet MS"/>
              </a:rPr>
              <a:t>period</a:t>
            </a:r>
            <a:endParaRPr sz="2200" dirty="0">
              <a:latin typeface="Helvetica" panose="020B0604020202020204" pitchFamily="34" charset="0"/>
              <a:cs typeface="Trebuchet MS"/>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3332" r="26670"/>
          <a:stretch/>
        </p:blipFill>
        <p:spPr>
          <a:xfrm>
            <a:off x="5486401" y="0"/>
            <a:ext cx="3657600" cy="6858000"/>
          </a:xfrm>
          <a:prstGeom prst="rect">
            <a:avLst/>
          </a:prstGeom>
        </p:spPr>
      </p:pic>
      <p:sp>
        <p:nvSpPr>
          <p:cNvPr id="4" name="Rectangle 3"/>
          <p:cNvSpPr/>
          <p:nvPr/>
        </p:nvSpPr>
        <p:spPr>
          <a:xfrm>
            <a:off x="5486400" y="5903893"/>
            <a:ext cx="3657599" cy="954107"/>
          </a:xfrm>
          <a:prstGeom prst="rect">
            <a:avLst/>
          </a:prstGeom>
        </p:spPr>
        <p:txBody>
          <a:bodyPr wrap="square">
            <a:spAutoFit/>
          </a:bodyPr>
          <a:lstStyle/>
          <a:p>
            <a:r>
              <a:rPr lang="en-US" sz="1400" b="1" dirty="0">
                <a:solidFill>
                  <a:schemeClr val="bg1"/>
                </a:solidFill>
                <a:effectLst>
                  <a:outerShdw blurRad="38100" dist="38100" dir="2700000" algn="tl">
                    <a:srgbClr val="000000">
                      <a:alpha val="43137"/>
                    </a:srgbClr>
                  </a:outerShdw>
                </a:effectLst>
                <a:latin typeface="Helvetica" panose="020B0604020202020204" pitchFamily="34" charset="0"/>
              </a:rPr>
              <a:t>Defining honeybee pollen sources in Appalachia, July through October</a:t>
            </a:r>
          </a:p>
          <a:p>
            <a:r>
              <a:rPr lang="en-US" sz="1400" dirty="0">
                <a:solidFill>
                  <a:schemeClr val="bg1"/>
                </a:solidFill>
                <a:effectLst>
                  <a:outerShdw blurRad="38100" dist="38100" dir="2700000" algn="tl">
                    <a:srgbClr val="000000">
                      <a:alpha val="43137"/>
                    </a:srgbClr>
                  </a:outerShdw>
                </a:effectLst>
                <a:latin typeface="Helvetica" panose="020B0604020202020204" pitchFamily="34" charset="0"/>
              </a:rPr>
              <a:t>Michael Staddon, Honey Glen, Salem, WV (FNE17-882)</a:t>
            </a:r>
          </a:p>
        </p:txBody>
      </p:sp>
    </p:spTree>
    <p:extLst>
      <p:ext uri="{BB962C8B-B14F-4D97-AF65-F5344CB8AC3E}">
        <p14:creationId xmlns:p14="http://schemas.microsoft.com/office/powerpoint/2010/main" val="1941521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30" y="255836"/>
            <a:ext cx="8758067" cy="453297"/>
          </a:xfrm>
          <a:prstGeom prst="rect">
            <a:avLst/>
          </a:prstGeom>
        </p:spPr>
        <p:txBody>
          <a:bodyPr vert="horz" wrap="square" lIns="0" tIns="10001" rIns="0" bIns="0" rtlCol="0">
            <a:spAutoFit/>
          </a:bodyPr>
          <a:lstStyle/>
          <a:p>
            <a:pPr marL="9525" algn="ctr">
              <a:spcBef>
                <a:spcPts val="79"/>
              </a:spcBef>
            </a:pPr>
            <a:r>
              <a:rPr lang="en-US" sz="3200" spc="-19" dirty="0"/>
              <a:t>Sample Proposal </a:t>
            </a:r>
            <a:r>
              <a:rPr lang="en-US" sz="3200" dirty="0"/>
              <a:t>Questions</a:t>
            </a:r>
            <a:endParaRPr sz="3200" dirty="0"/>
          </a:p>
        </p:txBody>
      </p:sp>
      <p:sp>
        <p:nvSpPr>
          <p:cNvPr id="4" name="object 4"/>
          <p:cNvSpPr txBox="1"/>
          <p:nvPr/>
        </p:nvSpPr>
        <p:spPr>
          <a:xfrm>
            <a:off x="385932" y="882605"/>
            <a:ext cx="8473862" cy="5031186"/>
          </a:xfrm>
          <a:prstGeom prst="rect">
            <a:avLst/>
          </a:prstGeom>
        </p:spPr>
        <p:txBody>
          <a:bodyPr vert="horz" wrap="square" lIns="0" tIns="105728" rIns="0" bIns="0" rtlCol="0">
            <a:spAutoFit/>
          </a:bodyPr>
          <a:lstStyle/>
          <a:p>
            <a:pPr marL="28575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Proposal summary (250 words)</a:t>
            </a:r>
          </a:p>
          <a:p>
            <a:pPr marL="28575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What resources, experience, skills and capacity do you bring to the project? (300 words)</a:t>
            </a:r>
          </a:p>
          <a:p>
            <a:pPr marL="28575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What is the problem or opportunity, why is it important, and what is your proposed solution? (750 words)</a:t>
            </a:r>
          </a:p>
          <a:p>
            <a:pPr marL="28575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What efforts have been made by others to solve the problem or take advantage of this opportunity? (750 words)</a:t>
            </a:r>
          </a:p>
          <a:p>
            <a:pPr marL="285750" marR="772001"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Citation list (750 words )</a:t>
            </a:r>
          </a:p>
          <a:p>
            <a:pPr marL="285750" marR="772001"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What is/are your project’s objective(s)? (200 words)</a:t>
            </a:r>
          </a:p>
          <a:p>
            <a:pPr marL="28575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Materials and methods (1200 words)</a:t>
            </a:r>
          </a:p>
          <a:p>
            <a:pPr marL="285750" marR="381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Outreach (250 words)</a:t>
            </a:r>
          </a:p>
          <a:p>
            <a:pPr marL="285750" marR="3810" indent="-276225">
              <a:spcAft>
                <a:spcPts val="1200"/>
              </a:spcAft>
              <a:buSzPct val="79166"/>
              <a:buFont typeface="+mj-lt"/>
              <a:buAutoNum type="arabicPeriod"/>
              <a:tabLst>
                <a:tab pos="395764" algn="l"/>
                <a:tab pos="396240" algn="l"/>
              </a:tabLst>
            </a:pPr>
            <a:r>
              <a:rPr lang="en-US" sz="2000" dirty="0">
                <a:latin typeface="Helvetica" panose="020B0604020202020204" pitchFamily="34" charset="0"/>
              </a:rPr>
              <a:t>Timeline (500 words)</a:t>
            </a:r>
          </a:p>
        </p:txBody>
      </p:sp>
    </p:spTree>
    <p:extLst>
      <p:ext uri="{BB962C8B-B14F-4D97-AF65-F5344CB8AC3E}">
        <p14:creationId xmlns:p14="http://schemas.microsoft.com/office/powerpoint/2010/main" val="3866735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30" y="255836"/>
            <a:ext cx="8758067" cy="453297"/>
          </a:xfrm>
          <a:prstGeom prst="rect">
            <a:avLst/>
          </a:prstGeom>
        </p:spPr>
        <p:txBody>
          <a:bodyPr vert="horz" wrap="square" lIns="0" tIns="10001" rIns="0" bIns="0" rtlCol="0">
            <a:spAutoFit/>
          </a:bodyPr>
          <a:lstStyle/>
          <a:p>
            <a:pPr marL="9525" algn="ctr">
              <a:spcBef>
                <a:spcPts val="79"/>
              </a:spcBef>
            </a:pPr>
            <a:r>
              <a:rPr lang="en-US" sz="3200" spc="-19" dirty="0"/>
              <a:t>Required attachments</a:t>
            </a:r>
            <a:endParaRPr sz="3200" dirty="0"/>
          </a:p>
        </p:txBody>
      </p:sp>
      <p:sp>
        <p:nvSpPr>
          <p:cNvPr id="4" name="object 4"/>
          <p:cNvSpPr txBox="1"/>
          <p:nvPr/>
        </p:nvSpPr>
        <p:spPr>
          <a:xfrm>
            <a:off x="385932" y="1123237"/>
            <a:ext cx="8473862" cy="4400244"/>
          </a:xfrm>
          <a:prstGeom prst="rect">
            <a:avLst/>
          </a:prstGeom>
        </p:spPr>
        <p:txBody>
          <a:bodyPr vert="horz" wrap="square" lIns="0" tIns="105728" rIns="0" bIns="0" rtlCol="0">
            <a:spAutoFit/>
          </a:bodyPr>
          <a:lstStyle/>
          <a:p>
            <a:pPr marL="352425" marR="147638" indent="-342900">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Budget justification and Narrative –use Budget Template (Excel file) found at </a:t>
            </a:r>
            <a:r>
              <a:rPr lang="en-US" sz="2800" b="1" spc="-4" dirty="0">
                <a:solidFill>
                  <a:srgbClr val="4A7834"/>
                </a:solidFill>
                <a:latin typeface="Helvetica" panose="020B0604020202020204" pitchFamily="34" charset="0"/>
                <a:cs typeface="Trebuchet MS"/>
              </a:rPr>
              <a:t>northeastsare.org/</a:t>
            </a:r>
            <a:r>
              <a:rPr lang="en-US" sz="2800" b="1" spc="-4" dirty="0" err="1">
                <a:solidFill>
                  <a:srgbClr val="4A7834"/>
                </a:solidFill>
                <a:latin typeface="Helvetica" panose="020B0604020202020204" pitchFamily="34" charset="0"/>
                <a:cs typeface="Trebuchet MS"/>
              </a:rPr>
              <a:t>FarmerGrant</a:t>
            </a:r>
            <a:endParaRPr lang="en-US" sz="2800" dirty="0"/>
          </a:p>
          <a:p>
            <a:pPr marL="352425" indent="-342900">
              <a:lnSpc>
                <a:spcPct val="100000"/>
              </a:lnSpc>
              <a:spcBef>
                <a:spcPts val="1200"/>
              </a:spcBef>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Letter of Commitment from Technical Advisor describing their expertise, role, and their view of the importance of project</a:t>
            </a:r>
          </a:p>
          <a:p>
            <a:pPr marL="352425" indent="-342900">
              <a:lnSpc>
                <a:spcPct val="100000"/>
              </a:lnSpc>
              <a:spcBef>
                <a:spcPts val="1800"/>
              </a:spcBef>
              <a:spcAft>
                <a:spcPts val="1200"/>
              </a:spcAft>
              <a:buClr>
                <a:srgbClr val="4A7834"/>
              </a:buClr>
              <a:buFont typeface="Wingdings" panose="05000000000000000000" pitchFamily="2" charset="2"/>
              <a:buChar char="Ø"/>
              <a:tabLst>
                <a:tab pos="266224" algn="l"/>
              </a:tabLst>
            </a:pPr>
            <a:r>
              <a:rPr lang="en-US" sz="2800" spc="-4" dirty="0">
                <a:latin typeface="Helvetica" panose="020B0604020202020204" pitchFamily="34" charset="0"/>
                <a:cs typeface="Trebuchet MS"/>
              </a:rPr>
              <a:t>Other attachments for specific cases</a:t>
            </a:r>
          </a:p>
          <a:p>
            <a:pPr marL="352425" indent="-342900">
              <a:spcAft>
                <a:spcPts val="1200"/>
              </a:spcAft>
              <a:buClr>
                <a:srgbClr val="4A7834"/>
              </a:buClr>
              <a:buSzPct val="79166"/>
              <a:buFont typeface="Wingdings" panose="05000000000000000000" pitchFamily="2" charset="2"/>
              <a:buChar char="Ø"/>
              <a:tabLst>
                <a:tab pos="266224" algn="l"/>
              </a:tabLst>
            </a:pPr>
            <a:endParaRPr lang="en-US" sz="2800" spc="-4" dirty="0">
              <a:latin typeface="Helvetica" panose="020B0604020202020204" pitchFamily="34" charset="0"/>
              <a:cs typeface="Trebuchet MS"/>
            </a:endParaRPr>
          </a:p>
        </p:txBody>
      </p:sp>
    </p:spTree>
    <p:extLst>
      <p:ext uri="{BB962C8B-B14F-4D97-AF65-F5344CB8AC3E}">
        <p14:creationId xmlns:p14="http://schemas.microsoft.com/office/powerpoint/2010/main" val="394338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noGrp="1"/>
          </p:cNvSpPr>
          <p:nvPr>
            <p:ph type="title"/>
          </p:nvPr>
        </p:nvSpPr>
        <p:spPr>
          <a:prstGeom prst="rect">
            <a:avLst/>
          </a:prstGeom>
        </p:spPr>
        <p:txBody>
          <a:bodyPr vert="horz" wrap="square" lIns="0" tIns="10001" rIns="0" bIns="0" rtlCol="0">
            <a:spAutoFit/>
          </a:bodyPr>
          <a:lstStyle/>
          <a:p>
            <a:pPr marL="9525">
              <a:spcBef>
                <a:spcPts val="79"/>
              </a:spcBef>
            </a:pPr>
            <a:r>
              <a:rPr lang="en-US" sz="3200" spc="-15" dirty="0"/>
              <a:t>Human Subjects Research and Livestock Research</a:t>
            </a:r>
            <a:endParaRPr sz="3200" dirty="0"/>
          </a:p>
        </p:txBody>
      </p:sp>
      <p:sp>
        <p:nvSpPr>
          <p:cNvPr id="3" name="Content Placeholder 2"/>
          <p:cNvSpPr>
            <a:spLocks noGrp="1"/>
          </p:cNvSpPr>
          <p:nvPr>
            <p:ph sz="half" idx="1"/>
          </p:nvPr>
        </p:nvSpPr>
        <p:spPr/>
        <p:txBody>
          <a:bodyPr>
            <a:normAutofit fontScale="85000" lnSpcReduction="10000"/>
          </a:bodyPr>
          <a:lstStyle/>
          <a:p>
            <a:pPr marL="0" indent="0">
              <a:lnSpc>
                <a:spcPct val="150000"/>
              </a:lnSpc>
              <a:buNone/>
            </a:pPr>
            <a:r>
              <a:rPr lang="en-US" dirty="0"/>
              <a:t>If you are gathering data from people or livestock, you will need to describe what type of data and how you will work with it so that we can be sure that confidentiality/welfare protections are in place as is required by USDA NIFA for research projects.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9176" r="30824"/>
          <a:stretch/>
        </p:blipFill>
        <p:spPr>
          <a:xfrm>
            <a:off x="5552388" y="0"/>
            <a:ext cx="3657600" cy="6858000"/>
          </a:xfrm>
          <a:prstGeom prst="rect">
            <a:avLst/>
          </a:prstGeom>
        </p:spPr>
      </p:pic>
      <p:sp>
        <p:nvSpPr>
          <p:cNvPr id="10" name="Rectangle 9"/>
          <p:cNvSpPr/>
          <p:nvPr/>
        </p:nvSpPr>
        <p:spPr>
          <a:xfrm>
            <a:off x="5542960" y="6119336"/>
            <a:ext cx="3657600" cy="738664"/>
          </a:xfrm>
          <a:prstGeom prst="rect">
            <a:avLst/>
          </a:prstGeom>
        </p:spPr>
        <p:txBody>
          <a:bodyPr wrap="square">
            <a:spAutoFit/>
          </a:bodyPr>
          <a:lstStyle/>
          <a:p>
            <a:pPr algn="r"/>
            <a:r>
              <a:rPr lang="en-US" sz="1400" b="1" dirty="0">
                <a:solidFill>
                  <a:schemeClr val="bg1"/>
                </a:solidFill>
                <a:effectLst>
                  <a:outerShdw blurRad="38100" dist="38100" dir="2700000" algn="tl">
                    <a:srgbClr val="000000">
                      <a:alpha val="43137"/>
                    </a:srgbClr>
                  </a:outerShdw>
                </a:effectLst>
                <a:latin typeface="Helvetica" panose="020B0604020202020204" pitchFamily="34" charset="0"/>
              </a:rPr>
              <a:t>Japanese millet seed harvest</a:t>
            </a:r>
            <a:endParaRPr lang="en-US" sz="1400" dirty="0">
              <a:solidFill>
                <a:schemeClr val="bg1"/>
              </a:solidFill>
              <a:effectLst>
                <a:outerShdw blurRad="38100" dist="38100" dir="2700000" algn="tl">
                  <a:srgbClr val="000000">
                    <a:alpha val="43137"/>
                  </a:srgbClr>
                </a:outerShdw>
              </a:effectLst>
              <a:latin typeface="Helvetica" panose="020B0604020202020204" pitchFamily="34" charset="0"/>
            </a:endParaRPr>
          </a:p>
          <a:p>
            <a:pPr algn="r"/>
            <a:r>
              <a:rPr lang="en-US" sz="1400" dirty="0">
                <a:solidFill>
                  <a:schemeClr val="bg1"/>
                </a:solidFill>
                <a:effectLst>
                  <a:outerShdw blurRad="38100" dist="38100" dir="2700000" algn="tl">
                    <a:srgbClr val="000000">
                      <a:alpha val="43137"/>
                    </a:srgbClr>
                  </a:outerShdw>
                </a:effectLst>
                <a:latin typeface="Helvetica" panose="020B0604020202020204" pitchFamily="34" charset="0"/>
              </a:rPr>
              <a:t>Brent Beidler, Beidler Family Farm, Randolph Center, VT (FNE07-597)</a:t>
            </a:r>
          </a:p>
        </p:txBody>
      </p:sp>
    </p:spTree>
    <p:extLst>
      <p:ext uri="{BB962C8B-B14F-4D97-AF65-F5344CB8AC3E}">
        <p14:creationId xmlns:p14="http://schemas.microsoft.com/office/powerpoint/2010/main" val="3804865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62" y="266270"/>
            <a:ext cx="8093676" cy="598704"/>
          </a:xfrm>
        </p:spPr>
        <p:txBody>
          <a:bodyPr>
            <a:noAutofit/>
          </a:bodyPr>
          <a:lstStyle/>
          <a:p>
            <a:r>
              <a:rPr lang="en-US" sz="3200" dirty="0"/>
              <a:t>Tips for submitting a strong proposal</a:t>
            </a:r>
          </a:p>
        </p:txBody>
      </p:sp>
      <p:sp>
        <p:nvSpPr>
          <p:cNvPr id="7" name="object 3"/>
          <p:cNvSpPr txBox="1"/>
          <p:nvPr/>
        </p:nvSpPr>
        <p:spPr>
          <a:xfrm>
            <a:off x="366240" y="1028381"/>
            <a:ext cx="8777760" cy="4841229"/>
          </a:xfrm>
          <a:prstGeom prst="rect">
            <a:avLst/>
          </a:prstGeom>
        </p:spPr>
        <p:txBody>
          <a:bodyPr vert="horz" wrap="square" lIns="0" tIns="9049" rIns="0" bIns="0" rtlCol="0">
            <a:spAutoFit/>
          </a:bodyPr>
          <a:lstStyle/>
          <a:p>
            <a:pPr marL="352425" indent="-342900">
              <a:spcAft>
                <a:spcPts val="1200"/>
              </a:spcAft>
              <a:buClr>
                <a:srgbClr val="4A7834"/>
              </a:buClr>
              <a:buFont typeface="Wingdings" panose="05000000000000000000" pitchFamily="2" charset="2"/>
              <a:buChar char="Ø"/>
            </a:pPr>
            <a:r>
              <a:rPr lang="en-US" sz="2400" b="1" spc="-4" dirty="0">
                <a:solidFill>
                  <a:srgbClr val="404040"/>
                </a:solidFill>
                <a:uFill>
                  <a:solidFill>
                    <a:srgbClr val="404040"/>
                  </a:solidFill>
                </a:uFill>
                <a:latin typeface="Helvetica" panose="020B0604020202020204" pitchFamily="34" charset="0"/>
                <a:cs typeface="Trebuchet MS"/>
              </a:rPr>
              <a:t>Consider the match between SARE and you</a:t>
            </a:r>
          </a:p>
          <a:p>
            <a:pPr marL="352425" indent="-342900">
              <a:buClr>
                <a:srgbClr val="4A7834"/>
              </a:buClr>
              <a:buFont typeface="Wingdings" panose="05000000000000000000" pitchFamily="2" charset="2"/>
              <a:buChar char="Ø"/>
            </a:pPr>
            <a:r>
              <a:rPr lang="en-US" sz="2400" b="1" spc="-4" dirty="0">
                <a:solidFill>
                  <a:srgbClr val="404040"/>
                </a:solidFill>
                <a:uFill>
                  <a:solidFill>
                    <a:srgbClr val="404040"/>
                  </a:solidFill>
                </a:uFill>
                <a:latin typeface="Helvetica" panose="020B0604020202020204" pitchFamily="34" charset="0"/>
                <a:cs typeface="Trebuchet MS"/>
              </a:rPr>
              <a:t>Start early</a:t>
            </a:r>
          </a:p>
          <a:p>
            <a:pPr marL="9525">
              <a:buClr>
                <a:srgbClr val="4A7834"/>
              </a:buClr>
            </a:pPr>
            <a:r>
              <a:rPr lang="en-US" sz="2400" b="1" spc="-4" dirty="0">
                <a:solidFill>
                  <a:srgbClr val="404040"/>
                </a:solidFill>
                <a:uFill>
                  <a:solidFill>
                    <a:srgbClr val="404040"/>
                  </a:solidFill>
                </a:uFill>
                <a:latin typeface="Helvetica" panose="020B0604020202020204" pitchFamily="34" charset="0"/>
                <a:cs typeface="Trebuchet MS"/>
              </a:rPr>
              <a:t>	</a:t>
            </a:r>
            <a:r>
              <a:rPr lang="en-US" sz="2400" spc="-4" dirty="0">
                <a:solidFill>
                  <a:srgbClr val="404040"/>
                </a:solidFill>
                <a:uFill>
                  <a:solidFill>
                    <a:srgbClr val="404040"/>
                  </a:solidFill>
                </a:uFill>
                <a:latin typeface="Helvetica" panose="020B0604020202020204" pitchFamily="34" charset="0"/>
                <a:cs typeface="Trebuchet MS"/>
              </a:rPr>
              <a:t>Need up to 40 hours?</a:t>
            </a:r>
          </a:p>
          <a:p>
            <a:pPr marL="9525">
              <a:spcAft>
                <a:spcPts val="1200"/>
              </a:spcAft>
              <a:buClr>
                <a:srgbClr val="4A7834"/>
              </a:buClr>
            </a:pPr>
            <a:r>
              <a:rPr lang="en-US" sz="2400" b="1" spc="-4" dirty="0">
                <a:solidFill>
                  <a:srgbClr val="404040"/>
                </a:solidFill>
                <a:uFill>
                  <a:solidFill>
                    <a:srgbClr val="404040"/>
                  </a:solidFill>
                </a:uFill>
                <a:latin typeface="Helvetica" panose="020B0604020202020204" pitchFamily="34" charset="0"/>
                <a:cs typeface="Trebuchet MS"/>
              </a:rPr>
              <a:t>	</a:t>
            </a:r>
            <a:r>
              <a:rPr lang="en-US" sz="2400" spc="-4" dirty="0">
                <a:solidFill>
                  <a:srgbClr val="404040"/>
                </a:solidFill>
                <a:uFill>
                  <a:solidFill>
                    <a:srgbClr val="404040"/>
                  </a:solidFill>
                </a:uFill>
                <a:latin typeface="Helvetica" panose="020B0604020202020204" pitchFamily="34" charset="0"/>
                <a:cs typeface="Trebuchet MS"/>
              </a:rPr>
              <a:t>Discuss with technical advisor well in advance.</a:t>
            </a:r>
          </a:p>
          <a:p>
            <a:pPr marL="352425" indent="-342900">
              <a:buClr>
                <a:srgbClr val="4A7834"/>
              </a:buClr>
              <a:buFont typeface="Wingdings" panose="05000000000000000000" pitchFamily="2" charset="2"/>
              <a:buChar char="Ø"/>
            </a:pPr>
            <a:r>
              <a:rPr lang="en-US" sz="2400" b="1" spc="-4" dirty="0">
                <a:solidFill>
                  <a:srgbClr val="404040"/>
                </a:solidFill>
                <a:uFill>
                  <a:solidFill>
                    <a:srgbClr val="404040"/>
                  </a:solidFill>
                </a:uFill>
                <a:latin typeface="Helvetica" panose="020B0604020202020204" pitchFamily="34" charset="0"/>
                <a:cs typeface="Trebuchet MS"/>
              </a:rPr>
              <a:t>Prepare your proposal offline</a:t>
            </a:r>
          </a:p>
          <a:p>
            <a:pPr marL="9525">
              <a:spcAft>
                <a:spcPts val="1200"/>
              </a:spcAft>
              <a:buClr>
                <a:srgbClr val="4A7834"/>
              </a:buClr>
            </a:pPr>
            <a:r>
              <a:rPr lang="en-US" sz="2400" spc="-4" dirty="0">
                <a:solidFill>
                  <a:srgbClr val="404040"/>
                </a:solidFill>
                <a:uFill>
                  <a:solidFill>
                    <a:srgbClr val="404040"/>
                  </a:solidFill>
                </a:uFill>
                <a:latin typeface="Helvetica" panose="020B0604020202020204" pitchFamily="34" charset="0"/>
                <a:cs typeface="Trebuchet MS"/>
              </a:rPr>
              <a:t>	Review proposal before entering into on line system.</a:t>
            </a:r>
          </a:p>
          <a:p>
            <a:pPr marL="352425" indent="-342900">
              <a:buClr>
                <a:srgbClr val="4A7834"/>
              </a:buClr>
              <a:buFont typeface="Wingdings" panose="05000000000000000000" pitchFamily="2" charset="2"/>
              <a:buChar char="Ø"/>
            </a:pPr>
            <a:r>
              <a:rPr lang="en-US" sz="2400" b="1" spc="-4" dirty="0">
                <a:solidFill>
                  <a:srgbClr val="404040"/>
                </a:solidFill>
                <a:uFill>
                  <a:solidFill>
                    <a:srgbClr val="404040"/>
                  </a:solidFill>
                </a:uFill>
                <a:latin typeface="Helvetica" panose="020B0604020202020204" pitchFamily="34" charset="0"/>
                <a:cs typeface="Trebuchet MS"/>
              </a:rPr>
              <a:t>Write with reviewers in mind</a:t>
            </a:r>
          </a:p>
          <a:p>
            <a:pPr marL="9525">
              <a:spcAft>
                <a:spcPts val="1200"/>
              </a:spcAft>
              <a:buClr>
                <a:srgbClr val="4A7834"/>
              </a:buClr>
            </a:pPr>
            <a:r>
              <a:rPr lang="en-US" sz="2400" b="1" spc="-4" dirty="0">
                <a:solidFill>
                  <a:srgbClr val="404040"/>
                </a:solidFill>
                <a:uFill>
                  <a:solidFill>
                    <a:srgbClr val="404040"/>
                  </a:solidFill>
                </a:uFill>
                <a:latin typeface="Helvetica" panose="020B0604020202020204" pitchFamily="34" charset="0"/>
                <a:cs typeface="Trebuchet MS"/>
              </a:rPr>
              <a:t>	</a:t>
            </a:r>
            <a:r>
              <a:rPr lang="en-US" sz="2400" spc="-4" dirty="0">
                <a:solidFill>
                  <a:srgbClr val="404040"/>
                </a:solidFill>
                <a:uFill>
                  <a:solidFill>
                    <a:srgbClr val="404040"/>
                  </a:solidFill>
                </a:uFill>
                <a:latin typeface="Helvetica" panose="020B0604020202020204" pitchFamily="34" charset="0"/>
                <a:cs typeface="Trebuchet MS"/>
              </a:rPr>
              <a:t>Keep your writing clear and straightforward.</a:t>
            </a:r>
            <a:endParaRPr lang="en-US" sz="2400" b="1" spc="-4" dirty="0">
              <a:solidFill>
                <a:srgbClr val="404040"/>
              </a:solidFill>
              <a:uFill>
                <a:solidFill>
                  <a:srgbClr val="404040"/>
                </a:solidFill>
              </a:uFill>
              <a:latin typeface="Helvetica" panose="020B0604020202020204" pitchFamily="34" charset="0"/>
              <a:cs typeface="Trebuchet MS"/>
            </a:endParaRPr>
          </a:p>
          <a:p>
            <a:pPr marL="352425" indent="-342900">
              <a:buClr>
                <a:srgbClr val="4A7834"/>
              </a:buClr>
              <a:buFont typeface="Wingdings" panose="05000000000000000000" pitchFamily="2" charset="2"/>
              <a:buChar char="Ø"/>
            </a:pPr>
            <a:r>
              <a:rPr lang="en-US" sz="2400" b="1" spc="-4" dirty="0">
                <a:solidFill>
                  <a:srgbClr val="404040"/>
                </a:solidFill>
                <a:uFill>
                  <a:solidFill>
                    <a:srgbClr val="404040"/>
                  </a:solidFill>
                </a:uFill>
                <a:latin typeface="Helvetica" panose="020B0604020202020204" pitchFamily="34" charset="0"/>
                <a:cs typeface="Trebuchet MS"/>
              </a:rPr>
              <a:t>Develop a realistic budget</a:t>
            </a:r>
          </a:p>
          <a:p>
            <a:pPr marL="9525">
              <a:spcAft>
                <a:spcPts val="1200"/>
              </a:spcAft>
              <a:buClr>
                <a:srgbClr val="4A7834"/>
              </a:buClr>
            </a:pPr>
            <a:r>
              <a:rPr lang="en-US" sz="2400" b="1" spc="-4" dirty="0">
                <a:solidFill>
                  <a:srgbClr val="404040"/>
                </a:solidFill>
                <a:uFill>
                  <a:solidFill>
                    <a:srgbClr val="404040"/>
                  </a:solidFill>
                </a:uFill>
                <a:latin typeface="Helvetica" panose="020B0604020202020204" pitchFamily="34" charset="0"/>
                <a:cs typeface="Trebuchet MS"/>
              </a:rPr>
              <a:t>	</a:t>
            </a:r>
            <a:r>
              <a:rPr lang="en-US" sz="2400" spc="-4" dirty="0">
                <a:solidFill>
                  <a:srgbClr val="404040"/>
                </a:solidFill>
                <a:uFill>
                  <a:solidFill>
                    <a:srgbClr val="404040"/>
                  </a:solidFill>
                </a:uFill>
                <a:latin typeface="Helvetica" panose="020B0604020202020204" pitchFamily="34" charset="0"/>
                <a:cs typeface="Trebuchet MS"/>
              </a:rPr>
              <a:t>Request funds only for allowable expenses. </a:t>
            </a:r>
          </a:p>
          <a:p>
            <a:pPr marL="352425" indent="-342900">
              <a:buClr>
                <a:srgbClr val="4A7834"/>
              </a:buClr>
              <a:buFont typeface="Wingdings" panose="05000000000000000000" pitchFamily="2" charset="2"/>
              <a:buChar char="Ø"/>
            </a:pPr>
            <a:r>
              <a:rPr lang="en-US" sz="2400" b="1" spc="-4" dirty="0">
                <a:solidFill>
                  <a:srgbClr val="404040"/>
                </a:solidFill>
                <a:uFill>
                  <a:solidFill>
                    <a:srgbClr val="404040"/>
                  </a:solidFill>
                </a:uFill>
                <a:latin typeface="Helvetica" panose="020B0604020202020204" pitchFamily="34" charset="0"/>
                <a:cs typeface="Trebuchet MS"/>
              </a:rPr>
              <a:t>Remember the attachments!</a:t>
            </a:r>
          </a:p>
        </p:txBody>
      </p:sp>
    </p:spTree>
    <p:extLst>
      <p:ext uri="{BB962C8B-B14F-4D97-AF65-F5344CB8AC3E}">
        <p14:creationId xmlns:p14="http://schemas.microsoft.com/office/powerpoint/2010/main" val="2625467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0" y="211264"/>
            <a:ext cx="9143999" cy="452816"/>
          </a:xfrm>
          <a:prstGeom prst="rect">
            <a:avLst/>
          </a:prstGeom>
        </p:spPr>
        <p:txBody>
          <a:bodyPr vert="horz" wrap="square" lIns="0" tIns="9525" rIns="0" bIns="0" rtlCol="0">
            <a:spAutoFit/>
          </a:bodyPr>
          <a:lstStyle/>
          <a:p>
            <a:pPr marL="9525" algn="ctr">
              <a:spcBef>
                <a:spcPts val="75"/>
              </a:spcBef>
            </a:pPr>
            <a:r>
              <a:rPr lang="en-US" sz="3200" spc="-15" dirty="0"/>
              <a:t>Web </a:t>
            </a:r>
            <a:r>
              <a:rPr sz="3200" spc="-15" dirty="0"/>
              <a:t>Resources</a:t>
            </a:r>
            <a:endParaRPr sz="3200" spc="-45" dirty="0"/>
          </a:p>
        </p:txBody>
      </p:sp>
      <p:sp>
        <p:nvSpPr>
          <p:cNvPr id="6" name="object 6"/>
          <p:cNvSpPr txBox="1"/>
          <p:nvPr/>
        </p:nvSpPr>
        <p:spPr>
          <a:xfrm>
            <a:off x="105829" y="1866047"/>
            <a:ext cx="4466170" cy="3678411"/>
          </a:xfrm>
          <a:prstGeom prst="rect">
            <a:avLst/>
          </a:prstGeom>
        </p:spPr>
        <p:txBody>
          <a:bodyPr vert="horz" wrap="square" lIns="0" tIns="114776" rIns="0" bIns="0" rtlCol="0">
            <a:spAutoFit/>
          </a:bodyPr>
          <a:lstStyle/>
          <a:p>
            <a:pPr marL="514350" marR="63341" indent="-285750">
              <a:spcBef>
                <a:spcPts val="758"/>
              </a:spcBef>
              <a:spcAft>
                <a:spcPts val="3000"/>
              </a:spcAft>
              <a:buClr>
                <a:srgbClr val="4A7834"/>
              </a:buClr>
              <a:buFont typeface="Wingdings" panose="05000000000000000000" pitchFamily="2" charset="2"/>
              <a:buChar char="Ø"/>
            </a:pPr>
            <a:r>
              <a:rPr lang="en-US" sz="2200" spc="-4" dirty="0">
                <a:latin typeface="Helvetica" panose="020B0604020202020204" pitchFamily="34" charset="0"/>
                <a:cs typeface="Trebuchet MS"/>
              </a:rPr>
              <a:t>Proposal</a:t>
            </a:r>
            <a:r>
              <a:rPr sz="2200" spc="-4" dirty="0">
                <a:latin typeface="Helvetica" panose="020B0604020202020204" pitchFamily="34" charset="0"/>
                <a:cs typeface="Trebuchet MS"/>
              </a:rPr>
              <a:t> </a:t>
            </a:r>
            <a:r>
              <a:rPr sz="2200" spc="-8" dirty="0">
                <a:latin typeface="Helvetica" panose="020B0604020202020204" pitchFamily="34" charset="0"/>
                <a:cs typeface="Trebuchet MS"/>
              </a:rPr>
              <a:t>instructions </a:t>
            </a:r>
            <a:r>
              <a:rPr sz="2200" spc="-4" dirty="0">
                <a:latin typeface="Helvetica" panose="020B0604020202020204" pitchFamily="34" charset="0"/>
                <a:cs typeface="Trebuchet MS"/>
              </a:rPr>
              <a:t>that give URL link to online submission system</a:t>
            </a:r>
            <a:endParaRPr lang="en-US" sz="2200" spc="-4" dirty="0">
              <a:latin typeface="Helvetica" panose="020B0604020202020204" pitchFamily="34" charset="0"/>
              <a:cs typeface="Trebuchet MS"/>
            </a:endParaRPr>
          </a:p>
          <a:p>
            <a:pPr marL="514350" indent="-285750">
              <a:spcBef>
                <a:spcPts val="746"/>
              </a:spcBef>
              <a:spcAft>
                <a:spcPts val="3000"/>
              </a:spcAft>
              <a:buClr>
                <a:srgbClr val="4A7834"/>
              </a:buClr>
              <a:buFont typeface="Wingdings" panose="05000000000000000000" pitchFamily="2" charset="2"/>
              <a:buChar char="Ø"/>
            </a:pPr>
            <a:r>
              <a:rPr sz="2200" spc="-4" dirty="0">
                <a:latin typeface="Helvetica" panose="020B0604020202020204" pitchFamily="34" charset="0"/>
                <a:cs typeface="Trebuchet MS"/>
              </a:rPr>
              <a:t>Budget </a:t>
            </a:r>
            <a:r>
              <a:rPr lang="en-US" sz="2200" spc="-4" dirty="0">
                <a:latin typeface="Helvetica" panose="020B0604020202020204" pitchFamily="34" charset="0"/>
                <a:cs typeface="Trebuchet MS"/>
              </a:rPr>
              <a:t>Narrative &amp; Justification Template</a:t>
            </a:r>
          </a:p>
          <a:p>
            <a:pPr marL="514350" indent="-285750">
              <a:spcBef>
                <a:spcPts val="746"/>
              </a:spcBef>
              <a:spcAft>
                <a:spcPts val="1200"/>
              </a:spcAft>
              <a:buClr>
                <a:srgbClr val="4A7834"/>
              </a:buClr>
              <a:buFont typeface="Wingdings" panose="05000000000000000000" pitchFamily="2" charset="2"/>
              <a:buChar char="Ø"/>
            </a:pPr>
            <a:r>
              <a:rPr lang="en-US" sz="2200" spc="-4" dirty="0">
                <a:latin typeface="Helvetica" panose="020B0604020202020204" pitchFamily="34" charset="0"/>
                <a:cs typeface="Trebuchet MS"/>
              </a:rPr>
              <a:t>Grant Commitment Form</a:t>
            </a:r>
          </a:p>
          <a:p>
            <a:pPr marL="228600">
              <a:spcBef>
                <a:spcPts val="746"/>
              </a:spcBef>
              <a:spcAft>
                <a:spcPts val="1200"/>
              </a:spcAft>
              <a:buClr>
                <a:srgbClr val="4A7834"/>
              </a:buClr>
            </a:pPr>
            <a:endParaRPr lang="en-US" sz="2200" spc="-4" dirty="0">
              <a:latin typeface="Helvetica" panose="020B0604020202020204" pitchFamily="34" charset="0"/>
              <a:cs typeface="Trebuchet MS"/>
            </a:endParaRPr>
          </a:p>
        </p:txBody>
      </p:sp>
      <p:cxnSp>
        <p:nvCxnSpPr>
          <p:cNvPr id="3" name="Straight Arrow Connector 2"/>
          <p:cNvCxnSpPr/>
          <p:nvPr/>
        </p:nvCxnSpPr>
        <p:spPr>
          <a:xfrm>
            <a:off x="4141823" y="2498146"/>
            <a:ext cx="1345594" cy="15877"/>
          </a:xfrm>
          <a:prstGeom prst="straightConnector1">
            <a:avLst/>
          </a:prstGeom>
          <a:ln w="57150">
            <a:solidFill>
              <a:srgbClr val="FFC20E"/>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58479" y="886115"/>
            <a:ext cx="5550610" cy="523220"/>
          </a:xfrm>
          <a:prstGeom prst="rect">
            <a:avLst/>
          </a:prstGeom>
        </p:spPr>
        <p:txBody>
          <a:bodyPr wrap="square">
            <a:spAutoFit/>
          </a:bodyPr>
          <a:lstStyle/>
          <a:p>
            <a:r>
              <a:rPr lang="en-US" sz="2800" b="1" spc="-4" dirty="0">
                <a:solidFill>
                  <a:srgbClr val="4A7834"/>
                </a:solidFill>
                <a:latin typeface="Helvetica" panose="020B0604020202020204" pitchFamily="34" charset="0"/>
                <a:cs typeface="Trebuchet MS"/>
              </a:rPr>
              <a:t>northeastsare.org/</a:t>
            </a:r>
            <a:r>
              <a:rPr lang="en-US" sz="2800" b="1" spc="-4" dirty="0" err="1">
                <a:solidFill>
                  <a:srgbClr val="4A7834"/>
                </a:solidFill>
                <a:latin typeface="Helvetica" panose="020B0604020202020204" pitchFamily="34" charset="0"/>
                <a:cs typeface="Trebuchet MS"/>
              </a:rPr>
              <a:t>FarmerGrant</a:t>
            </a:r>
            <a:endParaRPr lang="en-US" sz="2800" dirty="0"/>
          </a:p>
        </p:txBody>
      </p:sp>
      <p:pic>
        <p:nvPicPr>
          <p:cNvPr id="2" name="Picture 1"/>
          <p:cNvPicPr>
            <a:picLocks noChangeAspect="1"/>
          </p:cNvPicPr>
          <p:nvPr/>
        </p:nvPicPr>
        <p:blipFill>
          <a:blip r:embed="rId2"/>
          <a:stretch>
            <a:fillRect/>
          </a:stretch>
        </p:blipFill>
        <p:spPr>
          <a:xfrm>
            <a:off x="5487417" y="2071439"/>
            <a:ext cx="3201063" cy="785391"/>
          </a:xfrm>
          <a:prstGeom prst="rect">
            <a:avLst/>
          </a:prstGeom>
        </p:spPr>
      </p:pic>
      <p:pic>
        <p:nvPicPr>
          <p:cNvPr id="7" name="Picture 6"/>
          <p:cNvPicPr>
            <a:picLocks noChangeAspect="1"/>
          </p:cNvPicPr>
          <p:nvPr/>
        </p:nvPicPr>
        <p:blipFill>
          <a:blip r:embed="rId3"/>
          <a:stretch>
            <a:fillRect/>
          </a:stretch>
        </p:blipFill>
        <p:spPr>
          <a:xfrm>
            <a:off x="5694117" y="3373717"/>
            <a:ext cx="3429943" cy="721600"/>
          </a:xfrm>
          <a:prstGeom prst="rect">
            <a:avLst/>
          </a:prstGeom>
        </p:spPr>
      </p:pic>
      <p:pic>
        <p:nvPicPr>
          <p:cNvPr id="12" name="Picture 11"/>
          <p:cNvPicPr>
            <a:picLocks noChangeAspect="1"/>
          </p:cNvPicPr>
          <p:nvPr/>
        </p:nvPicPr>
        <p:blipFill>
          <a:blip r:embed="rId4"/>
          <a:stretch>
            <a:fillRect/>
          </a:stretch>
        </p:blipFill>
        <p:spPr>
          <a:xfrm>
            <a:off x="5694117" y="4444427"/>
            <a:ext cx="2643562" cy="782936"/>
          </a:xfrm>
          <a:prstGeom prst="rect">
            <a:avLst/>
          </a:prstGeom>
        </p:spPr>
      </p:pic>
      <p:pic>
        <p:nvPicPr>
          <p:cNvPr id="13" name="Picture 12"/>
          <p:cNvPicPr>
            <a:picLocks noChangeAspect="1"/>
          </p:cNvPicPr>
          <p:nvPr/>
        </p:nvPicPr>
        <p:blipFill>
          <a:blip r:embed="rId5"/>
          <a:stretch>
            <a:fillRect/>
          </a:stretch>
        </p:blipFill>
        <p:spPr>
          <a:xfrm>
            <a:off x="4192374" y="3734517"/>
            <a:ext cx="1552294" cy="349110"/>
          </a:xfrm>
          <a:prstGeom prst="rect">
            <a:avLst/>
          </a:prstGeom>
        </p:spPr>
      </p:pic>
      <p:pic>
        <p:nvPicPr>
          <p:cNvPr id="14" name="Picture 13"/>
          <p:cNvPicPr>
            <a:picLocks noChangeAspect="1"/>
          </p:cNvPicPr>
          <p:nvPr/>
        </p:nvPicPr>
        <p:blipFill>
          <a:blip r:embed="rId5"/>
          <a:stretch>
            <a:fillRect/>
          </a:stretch>
        </p:blipFill>
        <p:spPr>
          <a:xfrm>
            <a:off x="4191853" y="4638529"/>
            <a:ext cx="1435239" cy="322785"/>
          </a:xfrm>
          <a:prstGeom prst="rect">
            <a:avLst/>
          </a:prstGeom>
        </p:spPr>
      </p:pic>
    </p:spTree>
    <p:extLst>
      <p:ext uri="{BB962C8B-B14F-4D97-AF65-F5344CB8AC3E}">
        <p14:creationId xmlns:p14="http://schemas.microsoft.com/office/powerpoint/2010/main" val="208997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1033E5-CC46-41DB-BEC8-E7A127AA953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960" y="1117964"/>
            <a:ext cx="5212080" cy="4622072"/>
          </a:xfrm>
          <a:prstGeom prst="rect">
            <a:avLst/>
          </a:prstGeom>
        </p:spPr>
      </p:pic>
    </p:spTree>
    <p:extLst>
      <p:ext uri="{BB962C8B-B14F-4D97-AF65-F5344CB8AC3E}">
        <p14:creationId xmlns:p14="http://schemas.microsoft.com/office/powerpoint/2010/main" val="1299850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0" y="211264"/>
            <a:ext cx="9143999" cy="452816"/>
          </a:xfrm>
          <a:prstGeom prst="rect">
            <a:avLst/>
          </a:prstGeom>
        </p:spPr>
        <p:txBody>
          <a:bodyPr vert="horz" wrap="square" lIns="0" tIns="9525" rIns="0" bIns="0" rtlCol="0">
            <a:spAutoFit/>
          </a:bodyPr>
          <a:lstStyle/>
          <a:p>
            <a:pPr marL="9525" algn="ctr">
              <a:spcBef>
                <a:spcPts val="75"/>
              </a:spcBef>
            </a:pPr>
            <a:r>
              <a:rPr lang="en-US" sz="3200" spc="-15" dirty="0"/>
              <a:t>Web </a:t>
            </a:r>
            <a:r>
              <a:rPr sz="3200" spc="-15" dirty="0"/>
              <a:t>Resources</a:t>
            </a:r>
            <a:endParaRPr sz="3200" spc="-45" dirty="0"/>
          </a:p>
        </p:txBody>
      </p:sp>
      <p:sp>
        <p:nvSpPr>
          <p:cNvPr id="8" name="Rectangle 7"/>
          <p:cNvSpPr/>
          <p:nvPr/>
        </p:nvSpPr>
        <p:spPr>
          <a:xfrm>
            <a:off x="1858479" y="886115"/>
            <a:ext cx="5550610" cy="523220"/>
          </a:xfrm>
          <a:prstGeom prst="rect">
            <a:avLst/>
          </a:prstGeom>
        </p:spPr>
        <p:txBody>
          <a:bodyPr wrap="square">
            <a:spAutoFit/>
          </a:bodyPr>
          <a:lstStyle/>
          <a:p>
            <a:r>
              <a:rPr lang="en-US" sz="2800" b="1" spc="-4" dirty="0">
                <a:solidFill>
                  <a:srgbClr val="4A7834"/>
                </a:solidFill>
                <a:latin typeface="Helvetica" panose="020B0604020202020204" pitchFamily="34" charset="0"/>
                <a:cs typeface="Trebuchet MS"/>
              </a:rPr>
              <a:t>northeastsare.org/</a:t>
            </a:r>
            <a:r>
              <a:rPr lang="en-US" sz="2800" b="1" spc="-4" dirty="0" err="1">
                <a:solidFill>
                  <a:srgbClr val="4A7834"/>
                </a:solidFill>
                <a:latin typeface="Helvetica" panose="020B0604020202020204" pitchFamily="34" charset="0"/>
                <a:cs typeface="Trebuchet MS"/>
              </a:rPr>
              <a:t>FarmerGrant</a:t>
            </a:r>
            <a:endParaRPr lang="en-US" sz="2800" dirty="0"/>
          </a:p>
        </p:txBody>
      </p:sp>
      <p:pic>
        <p:nvPicPr>
          <p:cNvPr id="7" name="Picture 6">
            <a:extLst>
              <a:ext uri="{FF2B5EF4-FFF2-40B4-BE49-F238E27FC236}">
                <a16:creationId xmlns:a16="http://schemas.microsoft.com/office/drawing/2014/main" id="{BBBB422A-83F0-B54B-58C1-F98A2EFA6924}"/>
              </a:ext>
            </a:extLst>
          </p:cNvPr>
          <p:cNvPicPr>
            <a:picLocks noChangeAspect="1"/>
          </p:cNvPicPr>
          <p:nvPr/>
        </p:nvPicPr>
        <p:blipFill>
          <a:blip r:embed="rId2"/>
          <a:stretch>
            <a:fillRect/>
          </a:stretch>
        </p:blipFill>
        <p:spPr>
          <a:xfrm>
            <a:off x="4902715" y="1631370"/>
            <a:ext cx="3764412" cy="2701730"/>
          </a:xfrm>
          <a:prstGeom prst="rect">
            <a:avLst/>
          </a:prstGeom>
        </p:spPr>
      </p:pic>
      <p:pic>
        <p:nvPicPr>
          <p:cNvPr id="12" name="Picture 11">
            <a:extLst>
              <a:ext uri="{FF2B5EF4-FFF2-40B4-BE49-F238E27FC236}">
                <a16:creationId xmlns:a16="http://schemas.microsoft.com/office/drawing/2014/main" id="{1D54824F-4FAA-17CC-D9DA-E2EA89D07D9B}"/>
              </a:ext>
            </a:extLst>
          </p:cNvPr>
          <p:cNvPicPr>
            <a:picLocks noChangeAspect="1"/>
          </p:cNvPicPr>
          <p:nvPr/>
        </p:nvPicPr>
        <p:blipFill>
          <a:blip r:embed="rId3"/>
          <a:stretch>
            <a:fillRect/>
          </a:stretch>
        </p:blipFill>
        <p:spPr>
          <a:xfrm>
            <a:off x="843924" y="1760204"/>
            <a:ext cx="3728075" cy="2572896"/>
          </a:xfrm>
          <a:prstGeom prst="rect">
            <a:avLst/>
          </a:prstGeom>
        </p:spPr>
      </p:pic>
      <p:sp>
        <p:nvSpPr>
          <p:cNvPr id="13" name="TextBox 12">
            <a:extLst>
              <a:ext uri="{FF2B5EF4-FFF2-40B4-BE49-F238E27FC236}">
                <a16:creationId xmlns:a16="http://schemas.microsoft.com/office/drawing/2014/main" id="{944FBC2C-656B-D81D-322A-8059B729E132}"/>
              </a:ext>
            </a:extLst>
          </p:cNvPr>
          <p:cNvSpPr txBox="1"/>
          <p:nvPr/>
        </p:nvSpPr>
        <p:spPr>
          <a:xfrm>
            <a:off x="4071257" y="5159829"/>
            <a:ext cx="1824859" cy="461665"/>
          </a:xfrm>
          <a:prstGeom prst="rect">
            <a:avLst/>
          </a:prstGeom>
          <a:noFill/>
        </p:spPr>
        <p:txBody>
          <a:bodyPr wrap="none" rtlCol="0">
            <a:spAutoFit/>
          </a:bodyPr>
          <a:lstStyle/>
          <a:p>
            <a:r>
              <a:rPr lang="en-US" sz="2400" dirty="0"/>
              <a:t>… and more!</a:t>
            </a:r>
          </a:p>
        </p:txBody>
      </p:sp>
    </p:spTree>
    <p:extLst>
      <p:ext uri="{BB962C8B-B14F-4D97-AF65-F5344CB8AC3E}">
        <p14:creationId xmlns:p14="http://schemas.microsoft.com/office/powerpoint/2010/main" val="335660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005" y="461536"/>
            <a:ext cx="8782048" cy="452816"/>
          </a:xfrm>
          <a:prstGeom prst="rect">
            <a:avLst/>
          </a:prstGeom>
        </p:spPr>
        <p:txBody>
          <a:bodyPr vert="horz" wrap="square" lIns="0" tIns="9525" rIns="0" bIns="0" rtlCol="0">
            <a:spAutoFit/>
          </a:bodyPr>
          <a:lstStyle/>
          <a:p>
            <a:pPr marL="9525" marR="3810">
              <a:spcBef>
                <a:spcPts val="75"/>
              </a:spcBef>
            </a:pPr>
            <a:r>
              <a:rPr lang="en-US" sz="3200" dirty="0">
                <a:cs typeface="Trebuchet MS"/>
              </a:rPr>
              <a:t>If your project is funded</a:t>
            </a:r>
            <a:endParaRPr sz="3200" dirty="0">
              <a:cs typeface="Trebuchet MS"/>
            </a:endParaRPr>
          </a:p>
        </p:txBody>
      </p:sp>
      <p:sp>
        <p:nvSpPr>
          <p:cNvPr id="4" name="object 4"/>
          <p:cNvSpPr txBox="1"/>
          <p:nvPr/>
        </p:nvSpPr>
        <p:spPr>
          <a:xfrm>
            <a:off x="310153" y="1345538"/>
            <a:ext cx="8665752" cy="4656563"/>
          </a:xfrm>
          <a:prstGeom prst="rect">
            <a:avLst/>
          </a:prstGeom>
        </p:spPr>
        <p:txBody>
          <a:bodyPr vert="horz" wrap="square" lIns="0" tIns="9049" rIns="0" bIns="0" rtlCol="0">
            <a:spAutoFit/>
          </a:bodyPr>
          <a:lstStyle/>
          <a:p>
            <a:pPr marL="9525" marR="3810">
              <a:spcAft>
                <a:spcPts val="1200"/>
              </a:spcAft>
            </a:pPr>
            <a:r>
              <a:rPr lang="en-US" sz="2800" b="1" spc="-34" dirty="0">
                <a:solidFill>
                  <a:srgbClr val="4A7834"/>
                </a:solidFill>
                <a:latin typeface="Helvetica" panose="020B0604020202020204" pitchFamily="34" charset="0"/>
                <a:cs typeface="Trebuchet MS"/>
              </a:rPr>
              <a:t>You, the farmer applicant, are considered the project leader or PI (Principal Investigator):</a:t>
            </a:r>
          </a:p>
          <a:p>
            <a:pPr marL="466725" marR="3810" indent="-457200">
              <a:spcAft>
                <a:spcPts val="1200"/>
              </a:spcAft>
              <a:buFont typeface="Arial" panose="020B0604020202020204" pitchFamily="34" charset="0"/>
              <a:buChar char="•"/>
            </a:pPr>
            <a:r>
              <a:rPr lang="en-US" sz="2800" spc="-34" dirty="0">
                <a:solidFill>
                  <a:srgbClr val="4A7834"/>
                </a:solidFill>
                <a:latin typeface="Helvetica" panose="020B0604020202020204" pitchFamily="34" charset="0"/>
                <a:cs typeface="Trebuchet MS"/>
              </a:rPr>
              <a:t>Point of contact for all aspects of award</a:t>
            </a:r>
          </a:p>
          <a:p>
            <a:pPr marL="466725" marR="3810" indent="-457200">
              <a:spcAft>
                <a:spcPts val="1200"/>
              </a:spcAft>
              <a:buFont typeface="Arial" panose="020B0604020202020204" pitchFamily="34" charset="0"/>
              <a:buChar char="•"/>
            </a:pPr>
            <a:r>
              <a:rPr lang="en-US" sz="2800" spc="-34" dirty="0">
                <a:solidFill>
                  <a:srgbClr val="4A7834"/>
                </a:solidFill>
                <a:latin typeface="Helvetica" panose="020B0604020202020204" pitchFamily="34" charset="0"/>
                <a:cs typeface="Trebuchet MS"/>
              </a:rPr>
              <a:t>Manage project according to plan of work</a:t>
            </a:r>
          </a:p>
          <a:p>
            <a:pPr marL="466725" marR="3810" indent="-457200">
              <a:spcAft>
                <a:spcPts val="1200"/>
              </a:spcAft>
              <a:buFont typeface="Arial" panose="020B0604020202020204" pitchFamily="34" charset="0"/>
              <a:buChar char="•"/>
            </a:pPr>
            <a:r>
              <a:rPr lang="en-US" sz="2800" spc="-34" dirty="0">
                <a:solidFill>
                  <a:srgbClr val="4A7834"/>
                </a:solidFill>
                <a:latin typeface="Helvetica" panose="020B0604020202020204" pitchFamily="34" charset="0"/>
                <a:cs typeface="Trebuchet MS"/>
              </a:rPr>
              <a:t>Manage budget and invoicing</a:t>
            </a:r>
          </a:p>
          <a:p>
            <a:pPr marL="923925" marR="3810" lvl="1" indent="-457200">
              <a:spcAft>
                <a:spcPts val="1200"/>
              </a:spcAft>
              <a:buFont typeface="Courier New" panose="02070309020205020404" pitchFamily="49" charset="0"/>
              <a:buChar char="o"/>
            </a:pPr>
            <a:r>
              <a:rPr sz="2800" spc="-34" dirty="0">
                <a:solidFill>
                  <a:srgbClr val="4A7834"/>
                </a:solidFill>
                <a:latin typeface="Helvetica" panose="020B0604020202020204" pitchFamily="34" charset="0"/>
                <a:cs typeface="Trebuchet MS"/>
              </a:rPr>
              <a:t>Funds </a:t>
            </a:r>
            <a:r>
              <a:rPr lang="en-US" sz="2800" spc="-34" dirty="0">
                <a:solidFill>
                  <a:srgbClr val="4A7834"/>
                </a:solidFill>
                <a:latin typeface="Helvetica" panose="020B0604020202020204" pitchFamily="34" charset="0"/>
                <a:cs typeface="Trebuchet MS"/>
              </a:rPr>
              <a:t>are </a:t>
            </a:r>
            <a:r>
              <a:rPr lang="en-US" sz="2800" spc="-4" dirty="0">
                <a:solidFill>
                  <a:srgbClr val="4A7834"/>
                </a:solidFill>
                <a:latin typeface="Helvetica" panose="020B0604020202020204" pitchFamily="34" charset="0"/>
                <a:cs typeface="Trebuchet MS"/>
              </a:rPr>
              <a:t>reim</a:t>
            </a:r>
            <a:r>
              <a:rPr sz="2800" spc="-4" dirty="0">
                <a:solidFill>
                  <a:srgbClr val="4A7834"/>
                </a:solidFill>
                <a:latin typeface="Helvetica" panose="020B0604020202020204" pitchFamily="34" charset="0"/>
                <a:cs typeface="Trebuchet MS"/>
              </a:rPr>
              <a:t>bursed after </a:t>
            </a:r>
            <a:r>
              <a:rPr sz="2800" spc="-8" dirty="0">
                <a:solidFill>
                  <a:srgbClr val="4A7834"/>
                </a:solidFill>
                <a:latin typeface="Helvetica" panose="020B0604020202020204" pitchFamily="34" charset="0"/>
                <a:cs typeface="Trebuchet MS"/>
              </a:rPr>
              <a:t>purchase </a:t>
            </a:r>
            <a:r>
              <a:rPr sz="2800" spc="-4" dirty="0">
                <a:solidFill>
                  <a:srgbClr val="4A7834"/>
                </a:solidFill>
                <a:latin typeface="Helvetica" panose="020B0604020202020204" pitchFamily="34" charset="0"/>
                <a:cs typeface="Trebuchet MS"/>
              </a:rPr>
              <a:t>of expense or labor</a:t>
            </a:r>
            <a:r>
              <a:rPr sz="2800" spc="8" dirty="0">
                <a:solidFill>
                  <a:srgbClr val="4A7834"/>
                </a:solidFill>
                <a:latin typeface="Helvetica" panose="020B0604020202020204" pitchFamily="34" charset="0"/>
                <a:cs typeface="Trebuchet MS"/>
              </a:rPr>
              <a:t> </a:t>
            </a:r>
            <a:r>
              <a:rPr sz="2800" spc="-8" dirty="0">
                <a:solidFill>
                  <a:srgbClr val="4A7834"/>
                </a:solidFill>
                <a:latin typeface="Helvetica" panose="020B0604020202020204" pitchFamily="34" charset="0"/>
                <a:cs typeface="Trebuchet MS"/>
              </a:rPr>
              <a:t>expended</a:t>
            </a:r>
            <a:r>
              <a:rPr lang="en-US" sz="2800" spc="-8" dirty="0">
                <a:solidFill>
                  <a:srgbClr val="4A7834"/>
                </a:solidFill>
                <a:latin typeface="Helvetica" panose="020B0604020202020204" pitchFamily="34" charset="0"/>
                <a:cs typeface="Trebuchet MS"/>
              </a:rPr>
              <a:t>.</a:t>
            </a:r>
            <a:endParaRPr lang="en-US" sz="2800" spc="-34" dirty="0">
              <a:solidFill>
                <a:srgbClr val="4A7834"/>
              </a:solidFill>
              <a:latin typeface="Helvetica" panose="020B0604020202020204" pitchFamily="34" charset="0"/>
              <a:cs typeface="Trebuchet MS"/>
            </a:endParaRPr>
          </a:p>
          <a:p>
            <a:pPr marL="466725" marR="3810" lvl="1" indent="-457200">
              <a:spcAft>
                <a:spcPts val="1200"/>
              </a:spcAft>
              <a:buFont typeface="Arial" panose="020B0604020202020204" pitchFamily="34" charset="0"/>
              <a:buChar char="•"/>
            </a:pPr>
            <a:r>
              <a:rPr lang="en-US" sz="2800" spc="-34" dirty="0">
                <a:solidFill>
                  <a:srgbClr val="4A7834"/>
                </a:solidFill>
                <a:latin typeface="Helvetica" panose="020B0604020202020204" pitchFamily="34" charset="0"/>
                <a:cs typeface="Trebuchet MS"/>
              </a:rPr>
              <a:t>Reports – annual progress report due Jan 15; final </a:t>
            </a:r>
            <a:r>
              <a:rPr lang="en-US" sz="2800" spc="-8" dirty="0">
                <a:solidFill>
                  <a:srgbClr val="4A7834"/>
                </a:solidFill>
                <a:latin typeface="Helvetica" panose="020B0604020202020204" pitchFamily="34" charset="0"/>
                <a:cs typeface="Trebuchet MS"/>
              </a:rPr>
              <a:t>report due 30 days after project end date</a:t>
            </a:r>
          </a:p>
        </p:txBody>
      </p:sp>
    </p:spTree>
    <p:extLst>
      <p:ext uri="{BB962C8B-B14F-4D97-AF65-F5344CB8AC3E}">
        <p14:creationId xmlns:p14="http://schemas.microsoft.com/office/powerpoint/2010/main" val="352017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31418"/>
            <a:ext cx="9144000" cy="1356585"/>
          </a:xfrm>
        </p:spPr>
        <p:txBody>
          <a:bodyPr/>
          <a:lstStyle/>
          <a:p>
            <a:pPr algn="ctr"/>
            <a:r>
              <a:rPr lang="en-US" altLang="en-US" sz="4000" b="1" dirty="0"/>
              <a:t>Questions?</a:t>
            </a:r>
          </a:p>
        </p:txBody>
      </p:sp>
      <p:sp>
        <p:nvSpPr>
          <p:cNvPr id="44035" name="Content Placeholder 2"/>
          <p:cNvSpPr>
            <a:spLocks noGrp="1"/>
          </p:cNvSpPr>
          <p:nvPr>
            <p:ph idx="1"/>
          </p:nvPr>
        </p:nvSpPr>
        <p:spPr>
          <a:xfrm>
            <a:off x="303258" y="1388006"/>
            <a:ext cx="5473526" cy="4351338"/>
          </a:xfrm>
        </p:spPr>
        <p:txBody>
          <a:bodyPr>
            <a:normAutofit/>
          </a:bodyPr>
          <a:lstStyle/>
          <a:p>
            <a:pPr marL="0" indent="0">
              <a:lnSpc>
                <a:spcPct val="120000"/>
              </a:lnSpc>
              <a:spcBef>
                <a:spcPts val="0"/>
              </a:spcBef>
              <a:buFont typeface="Wingdings 2" panose="05020102010507070707" pitchFamily="18" charset="2"/>
              <a:buNone/>
            </a:pPr>
            <a:r>
              <a:rPr lang="en-US" altLang="en-US" b="1" dirty="0"/>
              <a:t>Candice Huber</a:t>
            </a:r>
          </a:p>
          <a:p>
            <a:pPr marL="0" indent="0">
              <a:lnSpc>
                <a:spcPct val="120000"/>
              </a:lnSpc>
              <a:spcBef>
                <a:spcPts val="0"/>
              </a:spcBef>
              <a:buFont typeface="Wingdings 2" panose="05020102010507070707" pitchFamily="18" charset="2"/>
              <a:buNone/>
            </a:pPr>
            <a:r>
              <a:rPr lang="en-US" altLang="en-US" dirty="0"/>
              <a:t>Grant Program Coordinator Farmer and Partnership Projects</a:t>
            </a:r>
          </a:p>
          <a:p>
            <a:pPr marL="0" indent="0">
              <a:lnSpc>
                <a:spcPct val="120000"/>
              </a:lnSpc>
              <a:spcBef>
                <a:spcPts val="0"/>
              </a:spcBef>
              <a:buFont typeface="Wingdings 2" panose="05020102010507070707" pitchFamily="18" charset="2"/>
              <a:buNone/>
            </a:pPr>
            <a:r>
              <a:rPr lang="en-US" altLang="en-US" dirty="0"/>
              <a:t>802/651-8335  ext. 556</a:t>
            </a:r>
          </a:p>
          <a:p>
            <a:pPr marL="0" indent="0">
              <a:lnSpc>
                <a:spcPct val="120000"/>
              </a:lnSpc>
              <a:spcBef>
                <a:spcPts val="0"/>
              </a:spcBef>
              <a:buFont typeface="Wingdings 2" panose="05020102010507070707" pitchFamily="18" charset="2"/>
              <a:buNone/>
            </a:pPr>
            <a:r>
              <a:rPr lang="en-US" altLang="en-US" dirty="0">
                <a:hlinkClick r:id="rId2"/>
              </a:rPr>
              <a:t>Candice.Huber@uvm.edu</a:t>
            </a:r>
            <a:endParaRPr lang="en-US" altLang="en-US" dirty="0"/>
          </a:p>
          <a:p>
            <a:pPr marL="0" indent="0">
              <a:lnSpc>
                <a:spcPct val="108000"/>
              </a:lnSpc>
              <a:spcBef>
                <a:spcPts val="0"/>
              </a:spcBef>
              <a:buFont typeface="Wingdings 2" panose="05020102010507070707" pitchFamily="18" charset="2"/>
              <a:buNone/>
            </a:pPr>
            <a:endParaRPr lang="en-US" altLang="en-US" dirty="0"/>
          </a:p>
          <a:p>
            <a:pPr marL="0" indent="0">
              <a:lnSpc>
                <a:spcPct val="108000"/>
              </a:lnSpc>
              <a:spcBef>
                <a:spcPts val="0"/>
              </a:spcBef>
              <a:buFont typeface="Wingdings 2" panose="05020102010507070707" pitchFamily="18" charset="2"/>
              <a:buNone/>
            </a:pPr>
            <a:endParaRPr lang="en-US" alt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76" y="4403381"/>
            <a:ext cx="2013592" cy="18288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298" t="3149" r="6425" b="15772"/>
          <a:stretch/>
        </p:blipFill>
        <p:spPr>
          <a:xfrm>
            <a:off x="5975666" y="1515092"/>
            <a:ext cx="2703658" cy="2495684"/>
          </a:xfrm>
          <a:prstGeom prst="rect">
            <a:avLst/>
          </a:prstGeom>
        </p:spPr>
      </p:pic>
      <p:sp>
        <p:nvSpPr>
          <p:cNvPr id="4" name="TextBox 3"/>
          <p:cNvSpPr txBox="1"/>
          <p:nvPr/>
        </p:nvSpPr>
        <p:spPr>
          <a:xfrm>
            <a:off x="2117968" y="4785433"/>
            <a:ext cx="6715938" cy="1200329"/>
          </a:xfrm>
          <a:prstGeom prst="rect">
            <a:avLst/>
          </a:prstGeom>
          <a:noFill/>
        </p:spPr>
        <p:txBody>
          <a:bodyPr wrap="square" rtlCol="0">
            <a:spAutoFit/>
          </a:bodyPr>
          <a:lstStyle/>
          <a:p>
            <a:pPr algn="ctr"/>
            <a:r>
              <a:rPr lang="en-US" b="1" dirty="0">
                <a:latin typeface="Georgia" panose="02040502050405020303" pitchFamily="18" charset="0"/>
              </a:rPr>
              <a:t>For more information, visit:</a:t>
            </a:r>
          </a:p>
          <a:p>
            <a:pPr algn="ctr"/>
            <a:r>
              <a:rPr lang="en-US" sz="3600" b="1" dirty="0">
                <a:latin typeface="Georgia" panose="02040502050405020303" pitchFamily="18" charset="0"/>
              </a:rPr>
              <a:t>www.northeastsare.org</a:t>
            </a:r>
          </a:p>
          <a:p>
            <a:endParaRPr lang="en-US" dirty="0"/>
          </a:p>
        </p:txBody>
      </p:sp>
    </p:spTree>
    <p:extLst>
      <p:ext uri="{BB962C8B-B14F-4D97-AF65-F5344CB8AC3E}">
        <p14:creationId xmlns:p14="http://schemas.microsoft.com/office/powerpoint/2010/main" val="294355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023649" y="4147607"/>
            <a:ext cx="3515522" cy="1923458"/>
          </a:xfrm>
          <a:prstGeom prst="rect">
            <a:avLst/>
          </a:prstGeom>
          <a:blipFill>
            <a:blip r:embed="rId2" cstate="print"/>
            <a:stretch>
              <a:fillRect/>
            </a:stretch>
          </a:blipFill>
        </p:spPr>
        <p:txBody>
          <a:bodyPr wrap="square" lIns="0" tIns="0" rIns="0" bIns="0" rtlCol="0"/>
          <a:lstStyle/>
          <a:p>
            <a:endParaRPr sz="1350"/>
          </a:p>
        </p:txBody>
      </p:sp>
      <p:sp>
        <p:nvSpPr>
          <p:cNvPr id="13" name="Rectangle 12"/>
          <p:cNvSpPr/>
          <p:nvPr/>
        </p:nvSpPr>
        <p:spPr>
          <a:xfrm>
            <a:off x="4628562" y="854086"/>
            <a:ext cx="4305697" cy="2560701"/>
          </a:xfrm>
          <a:prstGeom prst="rect">
            <a:avLst/>
          </a:prstGeom>
        </p:spPr>
        <p:txBody>
          <a:bodyPr wrap="square">
            <a:spAutoFit/>
          </a:bodyPr>
          <a:lstStyle/>
          <a:p>
            <a:pPr>
              <a:lnSpc>
                <a:spcPct val="105000"/>
              </a:lnSpc>
              <a:defRPr/>
            </a:pPr>
            <a:r>
              <a:rPr lang="en-US" sz="2800" b="1" dirty="0">
                <a:solidFill>
                  <a:srgbClr val="336600"/>
                </a:solidFill>
                <a:latin typeface="Helvetica" panose="020B0604020202020204" pitchFamily="34" charset="0"/>
              </a:rPr>
              <a:t>Northeast SARE serves: </a:t>
            </a:r>
          </a:p>
          <a:p>
            <a:pPr>
              <a:lnSpc>
                <a:spcPct val="105000"/>
              </a:lnSpc>
              <a:spcBef>
                <a:spcPts val="600"/>
              </a:spcBef>
              <a:defRPr/>
            </a:pPr>
            <a:r>
              <a:rPr lang="en-US" sz="2000" dirty="0">
                <a:latin typeface="Georgia" panose="02040502050405020303" pitchFamily="18" charset="0"/>
              </a:rPr>
              <a:t>Connecticut, Delaware, Maine, Maryland, Massachusetts, New Hampshire, New Jersey, New York, Pennsylvania, Rhode Island, Vermont, West Virginia, &amp; Washington, D.C. </a:t>
            </a:r>
            <a:endParaRPr lang="en-US" sz="2400" dirty="0">
              <a:latin typeface="Georgia" panose="020405020504050203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51" y="493225"/>
            <a:ext cx="4533297" cy="5577840"/>
          </a:xfrm>
          <a:prstGeom prst="rect">
            <a:avLst/>
          </a:prstGeom>
        </p:spPr>
      </p:pic>
    </p:spTree>
    <p:extLst>
      <p:ext uri="{BB962C8B-B14F-4D97-AF65-F5344CB8AC3E}">
        <p14:creationId xmlns:p14="http://schemas.microsoft.com/office/powerpoint/2010/main" val="146392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5" y="392924"/>
            <a:ext cx="9144000" cy="785215"/>
          </a:xfrm>
          <a:prstGeom prst="rect">
            <a:avLst/>
          </a:prstGeom>
        </p:spPr>
        <p:txBody>
          <a:bodyPr vert="horz" wrap="square" lIns="0" tIns="9525" rIns="0" bIns="0" rtlCol="0">
            <a:spAutoFit/>
          </a:bodyPr>
          <a:lstStyle/>
          <a:p>
            <a:pPr marL="9525" algn="ctr">
              <a:spcBef>
                <a:spcPts val="75"/>
              </a:spcBef>
            </a:pPr>
            <a:r>
              <a:rPr lang="en-US" sz="2800" dirty="0"/>
              <a:t>Grants and Education to Advance Sustainable Agriculture and Food Systems in the Northeast</a:t>
            </a:r>
            <a:endParaRPr sz="2800" spc="-11" dirty="0"/>
          </a:p>
        </p:txBody>
      </p:sp>
      <p:pic>
        <p:nvPicPr>
          <p:cNvPr id="21" name="Picture 20"/>
          <p:cNvPicPr>
            <a:picLocks noChangeAspect="1"/>
          </p:cNvPicPr>
          <p:nvPr/>
        </p:nvPicPr>
        <p:blipFill rotWithShape="1">
          <a:blip r:embed="rId2"/>
          <a:srcRect t="11740" b="24392"/>
          <a:stretch/>
        </p:blipFill>
        <p:spPr>
          <a:xfrm>
            <a:off x="813037" y="3323078"/>
            <a:ext cx="7517925" cy="2999392"/>
          </a:xfrm>
          <a:prstGeom prst="rect">
            <a:avLst/>
          </a:prstGeom>
        </p:spPr>
      </p:pic>
      <p:sp>
        <p:nvSpPr>
          <p:cNvPr id="11" name="Rectangle 10"/>
          <p:cNvSpPr/>
          <p:nvPr/>
        </p:nvSpPr>
        <p:spPr>
          <a:xfrm>
            <a:off x="1947897" y="3323078"/>
            <a:ext cx="6433794" cy="535531"/>
          </a:xfrm>
          <a:prstGeom prst="rect">
            <a:avLst/>
          </a:prstGeom>
        </p:spPr>
        <p:txBody>
          <a:bodyPr wrap="square">
            <a:spAutoFit/>
          </a:bodyPr>
          <a:lstStyle/>
          <a:p>
            <a:pPr algn="r">
              <a:lnSpc>
                <a:spcPct val="90000"/>
              </a:lnSpc>
              <a:spcBef>
                <a:spcPct val="0"/>
              </a:spcBef>
              <a:buClrTx/>
              <a:buSzTx/>
              <a:buNone/>
            </a:pPr>
            <a:r>
              <a:rPr lang="en-US" altLang="en-US" sz="1600" b="1" dirty="0">
                <a:latin typeface="Helvetica" panose="020B0604020202020204" pitchFamily="34" charset="0"/>
              </a:rPr>
              <a:t>Improving poultry farm sustainability through pollinator buffers</a:t>
            </a:r>
          </a:p>
          <a:p>
            <a:pPr algn="r">
              <a:lnSpc>
                <a:spcPct val="90000"/>
              </a:lnSpc>
              <a:spcBef>
                <a:spcPct val="0"/>
              </a:spcBef>
            </a:pPr>
            <a:r>
              <a:rPr lang="en-US" altLang="en-US" sz="1600" dirty="0">
                <a:latin typeface="Helvetica" panose="020B0604020202020204" pitchFamily="34" charset="0"/>
              </a:rPr>
              <a:t>Tina Hill, Hill Farms, Inc., Houston, DE (FNE17-873)</a:t>
            </a:r>
          </a:p>
        </p:txBody>
      </p:sp>
      <p:sp>
        <p:nvSpPr>
          <p:cNvPr id="3" name="TextBox 2"/>
          <p:cNvSpPr txBox="1"/>
          <p:nvPr/>
        </p:nvSpPr>
        <p:spPr>
          <a:xfrm>
            <a:off x="1947897" y="1183510"/>
            <a:ext cx="5367303"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Northeast SARE grant programs</a:t>
            </a:r>
          </a:p>
          <a:p>
            <a:pPr marL="285750" indent="-285750">
              <a:buFont typeface="Arial" panose="020B0604020202020204" pitchFamily="34" charset="0"/>
              <a:buChar char="•"/>
            </a:pPr>
            <a:r>
              <a:rPr lang="en-US" sz="2800" dirty="0"/>
              <a:t>How to write a strong proposal</a:t>
            </a:r>
          </a:p>
          <a:p>
            <a:pPr marL="285750" indent="-285750">
              <a:buFont typeface="Arial" panose="020B0604020202020204" pitchFamily="34" charset="0"/>
              <a:buChar char="•"/>
            </a:pPr>
            <a:r>
              <a:rPr lang="en-US" sz="2800" dirty="0"/>
              <a:t>Managing a funded project</a:t>
            </a:r>
          </a:p>
          <a:p>
            <a:pPr marL="285750" indent="-285750">
              <a:buFont typeface="Arial" panose="020B0604020202020204" pitchFamily="34" charset="0"/>
              <a:buChar char="•"/>
            </a:pPr>
            <a:r>
              <a:rPr lang="en-US" sz="2800" dirty="0"/>
              <a:t>Educational resources</a:t>
            </a:r>
          </a:p>
        </p:txBody>
      </p:sp>
    </p:spTree>
    <p:extLst>
      <p:ext uri="{BB962C8B-B14F-4D97-AF65-F5344CB8AC3E}">
        <p14:creationId xmlns:p14="http://schemas.microsoft.com/office/powerpoint/2010/main" val="1289278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6919" y="267312"/>
            <a:ext cx="5029200" cy="453297"/>
          </a:xfrm>
          <a:prstGeom prst="rect">
            <a:avLst/>
          </a:prstGeom>
        </p:spPr>
        <p:txBody>
          <a:bodyPr vert="horz" wrap="square" lIns="0" tIns="10001" rIns="0" bIns="0" rtlCol="0">
            <a:spAutoFit/>
          </a:bodyPr>
          <a:lstStyle/>
          <a:p>
            <a:pPr marL="9525">
              <a:spcBef>
                <a:spcPts val="79"/>
              </a:spcBef>
            </a:pPr>
            <a:r>
              <a:rPr sz="3200" b="1" spc="-19" dirty="0"/>
              <a:t>Farmer </a:t>
            </a:r>
            <a:r>
              <a:rPr lang="en-US" sz="3200" b="1" spc="-19" dirty="0"/>
              <a:t>G</a:t>
            </a:r>
            <a:r>
              <a:rPr sz="3200" b="1" spc="-15" dirty="0"/>
              <a:t>rant </a:t>
            </a:r>
            <a:r>
              <a:rPr sz="3200" b="1" spc="-4" dirty="0"/>
              <a:t>Basics</a:t>
            </a:r>
            <a:endParaRPr sz="3200" dirty="0"/>
          </a:p>
        </p:txBody>
      </p:sp>
      <p:sp>
        <p:nvSpPr>
          <p:cNvPr id="3" name="object 3"/>
          <p:cNvSpPr txBox="1"/>
          <p:nvPr/>
        </p:nvSpPr>
        <p:spPr>
          <a:xfrm>
            <a:off x="154422" y="884320"/>
            <a:ext cx="8674194" cy="5518338"/>
          </a:xfrm>
          <a:prstGeom prst="rect">
            <a:avLst/>
          </a:prstGeom>
        </p:spPr>
        <p:txBody>
          <a:bodyPr vert="horz" wrap="square" lIns="0" tIns="9049" rIns="0" bIns="0" rtlCol="0">
            <a:spAutoFit/>
          </a:bodyPr>
          <a:lstStyle/>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Commercial farmers in the Northeast region are eligible to apply.</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The topic must addressing opportunities to improve the sustainability of farms. </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Technical advisor required.</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Detailed budget required: Maximum amount to request is $30,000. Awards fund are disbursed on reimbursement basis.</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Projects typically run from 1-3 years </a:t>
            </a:r>
            <a:r>
              <a:rPr lang="en-US" sz="2400" spc="-50" dirty="0">
                <a:solidFill>
                  <a:srgbClr val="404040"/>
                </a:solidFill>
                <a:latin typeface="Helvetica" panose="020B0604020202020204" pitchFamily="34" charset="0"/>
                <a:cs typeface="Trebuchet MS"/>
              </a:rPr>
              <a:t>(contracts begin March 1).</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Applicants may only submit one proposal per year.</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Proposal deadline is typically in November; submitted on line.</a:t>
            </a:r>
          </a:p>
          <a:p>
            <a:pPr marL="342900" indent="-342900">
              <a:spcAft>
                <a:spcPts val="12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Detailed instructions found in Call for Proposals at </a:t>
            </a:r>
            <a:r>
              <a:rPr lang="en-US" sz="2400" b="1" spc="-4" dirty="0">
                <a:solidFill>
                  <a:srgbClr val="4A7834"/>
                </a:solidFill>
                <a:latin typeface="Helvetica" panose="020B0604020202020204" pitchFamily="34" charset="0"/>
                <a:cs typeface="Trebuchet MS"/>
              </a:rPr>
              <a:t>northeastsare.org/</a:t>
            </a:r>
            <a:r>
              <a:rPr lang="en-US" sz="2400" b="1" spc="-4" dirty="0" err="1">
                <a:solidFill>
                  <a:srgbClr val="4A7834"/>
                </a:solidFill>
                <a:latin typeface="Helvetica" panose="020B0604020202020204" pitchFamily="34" charset="0"/>
                <a:cs typeface="Trebuchet MS"/>
              </a:rPr>
              <a:t>FarmerGrant</a:t>
            </a:r>
            <a:endParaRPr lang="en-US" sz="2400" dirty="0"/>
          </a:p>
        </p:txBody>
      </p:sp>
    </p:spTree>
    <p:extLst>
      <p:ext uri="{BB962C8B-B14F-4D97-AF65-F5344CB8AC3E}">
        <p14:creationId xmlns:p14="http://schemas.microsoft.com/office/powerpoint/2010/main" val="374906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676" y="446918"/>
            <a:ext cx="8223973" cy="504016"/>
          </a:xfrm>
          <a:prstGeom prst="rect">
            <a:avLst/>
          </a:prstGeom>
        </p:spPr>
        <p:txBody>
          <a:bodyPr vert="horz" wrap="square" lIns="0" tIns="10001" rIns="0" bIns="0" rtlCol="0">
            <a:spAutoFit/>
          </a:bodyPr>
          <a:lstStyle/>
          <a:p>
            <a:pPr marL="9525" marR="3810" algn="ctr">
              <a:lnSpc>
                <a:spcPct val="108000"/>
              </a:lnSpc>
              <a:spcBef>
                <a:spcPts val="0"/>
              </a:spcBef>
            </a:pPr>
            <a:r>
              <a:rPr lang="en-US" sz="3200" spc="-4" dirty="0"/>
              <a:t>Who can apply?</a:t>
            </a:r>
            <a:endParaRPr sz="3200" dirty="0"/>
          </a:p>
        </p:txBody>
      </p:sp>
      <p:sp>
        <p:nvSpPr>
          <p:cNvPr id="4" name="object 4"/>
          <p:cNvSpPr txBox="1"/>
          <p:nvPr/>
        </p:nvSpPr>
        <p:spPr>
          <a:xfrm>
            <a:off x="247135" y="1123452"/>
            <a:ext cx="5419739" cy="4395915"/>
          </a:xfrm>
          <a:prstGeom prst="rect">
            <a:avLst/>
          </a:prstGeom>
        </p:spPr>
        <p:txBody>
          <a:bodyPr vert="horz" wrap="square" lIns="0" tIns="10001" rIns="0" bIns="0" rtlCol="0">
            <a:spAutoFit/>
          </a:bodyPr>
          <a:lstStyle/>
          <a:p>
            <a:pPr marL="342900" indent="-342900">
              <a:spcAft>
                <a:spcPts val="18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All commercial farm business owners and farm employees in the Northeast region. </a:t>
            </a:r>
          </a:p>
          <a:p>
            <a:pPr marL="342900" indent="-342900">
              <a:spcAft>
                <a:spcPts val="18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Farm employees need farm owner’s authorization</a:t>
            </a:r>
          </a:p>
          <a:p>
            <a:pPr marL="342900" indent="-342900">
              <a:spcAft>
                <a:spcPts val="18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Farmers on farms affiliated with an institution or a nonprofit organization </a:t>
            </a:r>
          </a:p>
          <a:p>
            <a:pPr marL="342900" indent="-342900">
              <a:spcAft>
                <a:spcPts val="1800"/>
              </a:spcAft>
              <a:buClr>
                <a:srgbClr val="4A7834"/>
              </a:buClr>
              <a:buFont typeface="Wingdings" panose="05000000000000000000" pitchFamily="2" charset="2"/>
              <a:buChar char="Ø"/>
              <a:tabLst>
                <a:tab pos="266224" algn="l"/>
              </a:tabLst>
            </a:pPr>
            <a:r>
              <a:rPr lang="en-US" sz="2400" spc="-11" dirty="0">
                <a:solidFill>
                  <a:srgbClr val="404040"/>
                </a:solidFill>
                <a:latin typeface="Helvetica" panose="020B0604020202020204" pitchFamily="34" charset="0"/>
                <a:cs typeface="Trebuchet MS"/>
              </a:rPr>
              <a:t>Farm must have financial capacity to manage expenses – paid on reimbursement basis</a:t>
            </a:r>
          </a:p>
        </p:txBody>
      </p:sp>
      <p:pic>
        <p:nvPicPr>
          <p:cNvPr id="5" name="Picture 4"/>
          <p:cNvPicPr>
            <a:picLocks noChangeAspect="1"/>
          </p:cNvPicPr>
          <p:nvPr/>
        </p:nvPicPr>
        <p:blipFill>
          <a:blip r:embed="rId2"/>
          <a:stretch>
            <a:fillRect/>
          </a:stretch>
        </p:blipFill>
        <p:spPr>
          <a:xfrm>
            <a:off x="6227805" y="1123452"/>
            <a:ext cx="2744078" cy="5128054"/>
          </a:xfrm>
          <a:prstGeom prst="rect">
            <a:avLst/>
          </a:prstGeom>
        </p:spPr>
      </p:pic>
      <p:sp>
        <p:nvSpPr>
          <p:cNvPr id="7" name="TextBox 6"/>
          <p:cNvSpPr txBox="1">
            <a:spLocks noChangeArrowheads="1"/>
          </p:cNvSpPr>
          <p:nvPr/>
        </p:nvSpPr>
        <p:spPr bwMode="auto">
          <a:xfrm>
            <a:off x="6227805" y="1223320"/>
            <a:ext cx="291619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C32D2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4AA33"/>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964305"/>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9pPr>
          </a:lstStyle>
          <a:p>
            <a:pPr algn="r">
              <a:spcBef>
                <a:spcPct val="0"/>
              </a:spcBef>
              <a:buClrTx/>
              <a:buSzTx/>
              <a:buNone/>
            </a:pPr>
            <a:r>
              <a:rPr lang="en-US" altLang="en-US" sz="1200" b="1" dirty="0">
                <a:solidFill>
                  <a:schemeClr val="bg1"/>
                </a:solidFill>
                <a:effectLst>
                  <a:outerShdw blurRad="38100" dist="38100" dir="2700000" algn="tl">
                    <a:srgbClr val="000000">
                      <a:alpha val="43137"/>
                    </a:srgbClr>
                  </a:outerShdw>
                </a:effectLst>
                <a:latin typeface="Helvetica" panose="020B0604020202020204" pitchFamily="34" charset="0"/>
              </a:rPr>
              <a:t>Economic viability for the farmer,</a:t>
            </a:r>
          </a:p>
          <a:p>
            <a:pPr algn="r">
              <a:spcBef>
                <a:spcPct val="0"/>
              </a:spcBef>
              <a:buClrTx/>
              <a:buSzTx/>
              <a:buNone/>
            </a:pPr>
            <a:r>
              <a:rPr lang="en-US" altLang="en-US" sz="1200" b="1" dirty="0">
                <a:solidFill>
                  <a:schemeClr val="bg1"/>
                </a:solidFill>
                <a:effectLst>
                  <a:outerShdw blurRad="38100" dist="38100" dir="2700000" algn="tl">
                    <a:srgbClr val="000000">
                      <a:alpha val="43137"/>
                    </a:srgbClr>
                  </a:outerShdw>
                </a:effectLst>
                <a:latin typeface="Helvetica" panose="020B0604020202020204" pitchFamily="34" charset="0"/>
              </a:rPr>
              <a:t>fresh food for low-income families:</a:t>
            </a:r>
          </a:p>
          <a:p>
            <a:pPr algn="r">
              <a:spcBef>
                <a:spcPct val="0"/>
              </a:spcBef>
              <a:buClrTx/>
              <a:buSzTx/>
              <a:buNone/>
            </a:pPr>
            <a:r>
              <a:rPr lang="en-US" altLang="en-US" sz="1200" b="1" dirty="0">
                <a:solidFill>
                  <a:schemeClr val="bg1"/>
                </a:solidFill>
                <a:effectLst>
                  <a:outerShdw blurRad="38100" dist="38100" dir="2700000" algn="tl">
                    <a:srgbClr val="000000">
                      <a:alpha val="43137"/>
                    </a:srgbClr>
                  </a:outerShdw>
                </a:effectLst>
                <a:latin typeface="Helvetica" panose="020B0604020202020204" pitchFamily="34" charset="0"/>
              </a:rPr>
              <a:t>A manual</a:t>
            </a:r>
          </a:p>
          <a:p>
            <a:pPr algn="r">
              <a:spcBef>
                <a:spcPct val="0"/>
              </a:spcBef>
              <a:buClrTx/>
              <a:buSzTx/>
              <a:buNone/>
            </a:pPr>
            <a:r>
              <a:rPr lang="en-US" altLang="en-US" sz="1200" dirty="0">
                <a:solidFill>
                  <a:schemeClr val="bg1"/>
                </a:solidFill>
                <a:effectLst>
                  <a:outerShdw blurRad="38100" dist="38100" dir="2700000" algn="tl">
                    <a:srgbClr val="000000">
                      <a:alpha val="43137"/>
                    </a:srgbClr>
                  </a:outerShdw>
                </a:effectLst>
                <a:latin typeface="Helvetica" panose="020B0604020202020204" pitchFamily="34" charset="0"/>
              </a:rPr>
              <a:t>Leah </a:t>
            </a:r>
            <a:r>
              <a:rPr lang="en-US" altLang="en-US" sz="1200" dirty="0" err="1">
                <a:solidFill>
                  <a:schemeClr val="bg1"/>
                </a:solidFill>
                <a:effectLst>
                  <a:outerShdw blurRad="38100" dist="38100" dir="2700000" algn="tl">
                    <a:srgbClr val="000000">
                      <a:alpha val="43137"/>
                    </a:srgbClr>
                  </a:outerShdw>
                </a:effectLst>
                <a:latin typeface="Helvetica" panose="020B0604020202020204" pitchFamily="34" charset="0"/>
              </a:rPr>
              <a:t>Penniman</a:t>
            </a:r>
            <a:r>
              <a:rPr lang="en-US" altLang="en-US" sz="1200" dirty="0">
                <a:solidFill>
                  <a:schemeClr val="bg1"/>
                </a:solidFill>
                <a:effectLst>
                  <a:outerShdw blurRad="38100" dist="38100" dir="2700000" algn="tl">
                    <a:srgbClr val="000000">
                      <a:alpha val="43137"/>
                    </a:srgbClr>
                  </a:outerShdw>
                </a:effectLst>
                <a:latin typeface="Helvetica" panose="020B0604020202020204" pitchFamily="34" charset="0"/>
              </a:rPr>
              <a:t>, Soul Fire Farm, Petersburg, NY (FNE17-879</a:t>
            </a: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a:t>
            </a:r>
          </a:p>
        </p:txBody>
      </p:sp>
    </p:spTree>
    <p:extLst>
      <p:ext uri="{BB962C8B-B14F-4D97-AF65-F5344CB8AC3E}">
        <p14:creationId xmlns:p14="http://schemas.microsoft.com/office/powerpoint/2010/main" val="278085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9" y="202932"/>
            <a:ext cx="9147499" cy="397897"/>
          </a:xfrm>
          <a:prstGeom prst="rect">
            <a:avLst/>
          </a:prstGeom>
        </p:spPr>
        <p:txBody>
          <a:bodyPr vert="horz" wrap="square" lIns="0" tIns="10001" rIns="0" bIns="0" rtlCol="0">
            <a:spAutoFit/>
          </a:bodyPr>
          <a:lstStyle/>
          <a:p>
            <a:pPr marL="9525" algn="ctr">
              <a:spcBef>
                <a:spcPts val="79"/>
              </a:spcBef>
            </a:pPr>
            <a:r>
              <a:rPr sz="2800" b="1" spc="-4" dirty="0"/>
              <a:t>Northeast </a:t>
            </a:r>
            <a:r>
              <a:rPr sz="2800" b="1" spc="-34" dirty="0"/>
              <a:t>SARE’s </a:t>
            </a:r>
            <a:r>
              <a:rPr sz="2800" b="1" dirty="0"/>
              <a:t>definition of a</a:t>
            </a:r>
            <a:r>
              <a:rPr sz="2800" b="1" spc="4" dirty="0"/>
              <a:t> </a:t>
            </a:r>
            <a:r>
              <a:rPr sz="2800" b="1" dirty="0"/>
              <a:t>farm</a:t>
            </a:r>
            <a:endParaRPr sz="2800" dirty="0"/>
          </a:p>
        </p:txBody>
      </p:sp>
      <p:sp>
        <p:nvSpPr>
          <p:cNvPr id="4" name="object 4"/>
          <p:cNvSpPr txBox="1"/>
          <p:nvPr/>
        </p:nvSpPr>
        <p:spPr>
          <a:xfrm>
            <a:off x="834658" y="952405"/>
            <a:ext cx="7471184" cy="1117614"/>
          </a:xfrm>
          <a:prstGeom prst="rect">
            <a:avLst/>
          </a:prstGeom>
        </p:spPr>
        <p:txBody>
          <a:bodyPr vert="horz" wrap="square" lIns="0" tIns="9525" rIns="0" bIns="0" rtlCol="0">
            <a:spAutoFit/>
          </a:bodyPr>
          <a:lstStyle/>
          <a:p>
            <a:pPr marL="60960" marR="205740">
              <a:spcBef>
                <a:spcPts val="75"/>
              </a:spcBef>
            </a:pPr>
            <a:r>
              <a:rPr lang="en-US" sz="2400" dirty="0">
                <a:latin typeface="Helvetica" panose="020B0604020202020204" pitchFamily="34" charset="0"/>
                <a:cs typeface="Trebuchet MS"/>
              </a:rPr>
              <a:t>“Any place from which $1,000 or more of agricultural products were produced and sold, or normally would have been sold, during the census year.</a:t>
            </a:r>
            <a:r>
              <a:rPr lang="en-US" sz="2400" dirty="0"/>
              <a:t>”</a:t>
            </a:r>
          </a:p>
        </p:txBody>
      </p:sp>
      <p:sp>
        <p:nvSpPr>
          <p:cNvPr id="14" name="object 14"/>
          <p:cNvSpPr/>
          <p:nvPr/>
        </p:nvSpPr>
        <p:spPr>
          <a:xfrm>
            <a:off x="4674298" y="1985963"/>
            <a:ext cx="2144554" cy="1615440"/>
          </a:xfrm>
          <a:custGeom>
            <a:avLst/>
            <a:gdLst/>
            <a:ahLst/>
            <a:cxnLst/>
            <a:rect l="l" t="t" r="r" b="b"/>
            <a:pathLst>
              <a:path w="2859404" h="2153920">
                <a:moveTo>
                  <a:pt x="0" y="2153412"/>
                </a:moveTo>
                <a:lnTo>
                  <a:pt x="2859024" y="2153412"/>
                </a:lnTo>
                <a:lnTo>
                  <a:pt x="2859024" y="0"/>
                </a:lnTo>
                <a:lnTo>
                  <a:pt x="0" y="0"/>
                </a:lnTo>
                <a:lnTo>
                  <a:pt x="0" y="2153412"/>
                </a:lnTo>
                <a:close/>
              </a:path>
            </a:pathLst>
          </a:custGeom>
          <a:ln w="38099">
            <a:noFill/>
          </a:ln>
        </p:spPr>
        <p:txBody>
          <a:bodyPr wrap="square" lIns="0" tIns="0" rIns="0" bIns="0" rtlCol="0"/>
          <a:lstStyle/>
          <a:p>
            <a:endParaRPr sz="1350"/>
          </a:p>
        </p:txBody>
      </p:sp>
      <p:sp>
        <p:nvSpPr>
          <p:cNvPr id="9" name="TextBox 8"/>
          <p:cNvSpPr txBox="1"/>
          <p:nvPr/>
        </p:nvSpPr>
        <p:spPr>
          <a:xfrm>
            <a:off x="546755" y="6458780"/>
            <a:ext cx="8311025" cy="338554"/>
          </a:xfrm>
          <a:prstGeom prst="rect">
            <a:avLst/>
          </a:prstGeom>
          <a:noFill/>
        </p:spPr>
        <p:txBody>
          <a:bodyPr wrap="square" rtlCol="0">
            <a:spAutoFit/>
          </a:bodyPr>
          <a:lstStyle/>
          <a:p>
            <a:r>
              <a:rPr lang="en-US" sz="1600" dirty="0"/>
              <a:t>Resource: www.sare.org/wp-content/uploads/Northeast-SAREs-Definition-of-a-Farm.pdf </a:t>
            </a:r>
          </a:p>
        </p:txBody>
      </p:sp>
      <p:sp>
        <p:nvSpPr>
          <p:cNvPr id="11" name="TextBox 10"/>
          <p:cNvSpPr txBox="1"/>
          <p:nvPr/>
        </p:nvSpPr>
        <p:spPr>
          <a:xfrm>
            <a:off x="834658" y="2313805"/>
            <a:ext cx="7471184" cy="860557"/>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Northeast SARE’s </a:t>
            </a:r>
            <a:r>
              <a:rPr lang="en-US" sz="2400" dirty="0">
                <a:latin typeface="Helvetica" panose="020B0604020202020204" pitchFamily="34" charset="0"/>
                <a:cs typeface="Helvetica" panose="020B0604020202020204" pitchFamily="34" charset="0"/>
              </a:rPr>
              <a:t>Definition</a:t>
            </a:r>
            <a:r>
              <a:rPr lang="en-US" sz="2400" b="1" dirty="0">
                <a:latin typeface="Helvetica" panose="020B0604020202020204" pitchFamily="34" charset="0"/>
                <a:cs typeface="Helvetica" panose="020B0604020202020204" pitchFamily="34" charset="0"/>
              </a:rPr>
              <a:t> of Farm</a:t>
            </a:r>
            <a:r>
              <a:rPr lang="en-US" sz="2400" dirty="0">
                <a:latin typeface="Helvetica" panose="020B0604020202020204" pitchFamily="34" charset="0"/>
                <a:cs typeface="Helvetica" panose="020B0604020202020204" pitchFamily="34" charset="0"/>
              </a:rPr>
              <a:t> found at: </a:t>
            </a:r>
          </a:p>
          <a:p>
            <a:pPr marR="147638">
              <a:lnSpc>
                <a:spcPct val="108000"/>
              </a:lnSpc>
              <a:buClr>
                <a:srgbClr val="4A7834"/>
              </a:buClr>
              <a:tabLst>
                <a:tab pos="266224" algn="l"/>
              </a:tabLst>
            </a:pPr>
            <a:r>
              <a:rPr lang="en-US" sz="2400" dirty="0">
                <a:latin typeface="Helvetica" panose="020B0604020202020204" pitchFamily="34" charset="0"/>
                <a:cs typeface="Helvetica" panose="020B0604020202020204" pitchFamily="34" charset="0"/>
              </a:rPr>
              <a:t>		</a:t>
            </a:r>
            <a:r>
              <a:rPr lang="en-US" sz="2400" b="1" spc="-4" dirty="0">
                <a:solidFill>
                  <a:srgbClr val="4A7834"/>
                </a:solidFill>
                <a:latin typeface="Helvetica" panose="020B0604020202020204" pitchFamily="34" charset="0"/>
                <a:cs typeface="Trebuchet MS"/>
              </a:rPr>
              <a:t>northeastsare.org/</a:t>
            </a:r>
            <a:r>
              <a:rPr lang="en-US" sz="2400" b="1" spc="-4" dirty="0" err="1">
                <a:solidFill>
                  <a:srgbClr val="4A7834"/>
                </a:solidFill>
                <a:latin typeface="Helvetica" panose="020B0604020202020204" pitchFamily="34" charset="0"/>
                <a:cs typeface="Trebuchet MS"/>
              </a:rPr>
              <a:t>FarmerGrant</a:t>
            </a:r>
            <a:endParaRPr lang="en-US" sz="2400" dirty="0"/>
          </a:p>
        </p:txBody>
      </p:sp>
      <p:pic>
        <p:nvPicPr>
          <p:cNvPr id="16" name="Picture 15" descr="lazor01.jpg"/>
          <p:cNvPicPr>
            <a:picLocks noChangeAspect="1"/>
          </p:cNvPicPr>
          <p:nvPr/>
        </p:nvPicPr>
        <p:blipFill rotWithShape="1">
          <a:blip r:embed="rId3" cstate="print"/>
          <a:srcRect t="19349" b="27596"/>
          <a:stretch/>
        </p:blipFill>
        <p:spPr>
          <a:xfrm>
            <a:off x="-9427" y="3350668"/>
            <a:ext cx="9144000" cy="3638551"/>
          </a:xfrm>
          <a:prstGeom prst="rect">
            <a:avLst/>
          </a:prstGeom>
        </p:spPr>
      </p:pic>
      <p:sp>
        <p:nvSpPr>
          <p:cNvPr id="18" name="Rectangle 17"/>
          <p:cNvSpPr/>
          <p:nvPr/>
        </p:nvSpPr>
        <p:spPr>
          <a:xfrm>
            <a:off x="2017336" y="6311442"/>
            <a:ext cx="7117237" cy="535531"/>
          </a:xfrm>
          <a:prstGeom prst="rect">
            <a:avLst/>
          </a:prstGeom>
        </p:spPr>
        <p:txBody>
          <a:bodyPr wrap="square">
            <a:spAutoFit/>
          </a:bodyPr>
          <a:lstStyle/>
          <a:p>
            <a:pPr algn="r">
              <a:lnSpc>
                <a:spcPct val="90000"/>
              </a:lnSpc>
              <a:spcBef>
                <a:spcPct val="0"/>
              </a:spcBef>
              <a:buClrTx/>
              <a:buSzTx/>
              <a:buNone/>
            </a:pPr>
            <a:r>
              <a:rPr lang="en-US" altLang="en-US" sz="1600" b="1" dirty="0">
                <a:solidFill>
                  <a:schemeClr val="bg1"/>
                </a:solidFill>
                <a:effectLst>
                  <a:outerShdw blurRad="38100" dist="38100" dir="2700000" algn="tl">
                    <a:srgbClr val="000000">
                      <a:alpha val="43137"/>
                    </a:srgbClr>
                  </a:outerShdw>
                </a:effectLst>
                <a:latin typeface="Helvetica" panose="020B0604020202020204" pitchFamily="34" charset="0"/>
              </a:rPr>
              <a:t>A Vermont farmers breeding club: developing varieties that work for us</a:t>
            </a:r>
          </a:p>
          <a:p>
            <a:pPr algn="r">
              <a:lnSpc>
                <a:spcPct val="90000"/>
              </a:lnSpc>
              <a:spcBef>
                <a:spcPct val="0"/>
              </a:spcBef>
            </a:pPr>
            <a:r>
              <a:rPr lang="en-US" altLang="en-US" sz="1600" dirty="0">
                <a:solidFill>
                  <a:schemeClr val="bg1"/>
                </a:solidFill>
                <a:effectLst>
                  <a:outerShdw blurRad="38100" dist="38100" dir="2700000" algn="tl">
                    <a:srgbClr val="000000">
                      <a:alpha val="43137"/>
                    </a:srgbClr>
                  </a:outerShdw>
                </a:effectLst>
                <a:latin typeface="Helvetica" panose="020B0604020202020204" pitchFamily="34" charset="0"/>
              </a:rPr>
              <a:t>Jack </a:t>
            </a:r>
            <a:r>
              <a:rPr lang="en-US" altLang="en-US" sz="1600" dirty="0" err="1">
                <a:solidFill>
                  <a:schemeClr val="bg1"/>
                </a:solidFill>
                <a:effectLst>
                  <a:outerShdw blurRad="38100" dist="38100" dir="2700000" algn="tl">
                    <a:srgbClr val="000000">
                      <a:alpha val="43137"/>
                    </a:srgbClr>
                  </a:outerShdw>
                </a:effectLst>
                <a:latin typeface="Helvetica" panose="020B0604020202020204" pitchFamily="34" charset="0"/>
              </a:rPr>
              <a:t>Lazor</a:t>
            </a:r>
            <a:r>
              <a:rPr lang="en-US" altLang="en-US" sz="1600" dirty="0">
                <a:solidFill>
                  <a:schemeClr val="bg1"/>
                </a:solidFill>
                <a:effectLst>
                  <a:outerShdw blurRad="38100" dist="38100" dir="2700000" algn="tl">
                    <a:srgbClr val="000000">
                      <a:alpha val="43137"/>
                    </a:srgbClr>
                  </a:outerShdw>
                </a:effectLst>
                <a:latin typeface="Helvetica" panose="020B0604020202020204" pitchFamily="34" charset="0"/>
              </a:rPr>
              <a:t>, </a:t>
            </a:r>
            <a:r>
              <a:rPr lang="en-US" altLang="en-US" sz="1600" dirty="0" err="1">
                <a:solidFill>
                  <a:schemeClr val="bg1"/>
                </a:solidFill>
                <a:effectLst>
                  <a:outerShdw blurRad="38100" dist="38100" dir="2700000" algn="tl">
                    <a:srgbClr val="000000">
                      <a:alpha val="43137"/>
                    </a:srgbClr>
                  </a:outerShdw>
                </a:effectLst>
                <a:latin typeface="Helvetica" panose="020B0604020202020204" pitchFamily="34" charset="0"/>
              </a:rPr>
              <a:t>Butterworks</a:t>
            </a:r>
            <a:r>
              <a:rPr lang="en-US" altLang="en-US" sz="1600" dirty="0">
                <a:solidFill>
                  <a:schemeClr val="bg1"/>
                </a:solidFill>
                <a:effectLst>
                  <a:outerShdw blurRad="38100" dist="38100" dir="2700000" algn="tl">
                    <a:srgbClr val="000000">
                      <a:alpha val="43137"/>
                    </a:srgbClr>
                  </a:outerShdw>
                </a:effectLst>
                <a:latin typeface="Helvetica" panose="020B0604020202020204" pitchFamily="34" charset="0"/>
              </a:rPr>
              <a:t> Farm, Westfield, VT (FNE07-613)</a:t>
            </a:r>
          </a:p>
        </p:txBody>
      </p:sp>
    </p:spTree>
    <p:extLst>
      <p:ext uri="{BB962C8B-B14F-4D97-AF65-F5344CB8AC3E}">
        <p14:creationId xmlns:p14="http://schemas.microsoft.com/office/powerpoint/2010/main" val="16651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676" y="162065"/>
            <a:ext cx="8223973" cy="1073723"/>
          </a:xfrm>
          <a:prstGeom prst="rect">
            <a:avLst/>
          </a:prstGeom>
        </p:spPr>
        <p:txBody>
          <a:bodyPr vert="horz" wrap="square" lIns="0" tIns="10001" rIns="0" bIns="0" rtlCol="0">
            <a:spAutoFit/>
          </a:bodyPr>
          <a:lstStyle/>
          <a:p>
            <a:pPr marL="9525" marR="3810" algn="ctr">
              <a:lnSpc>
                <a:spcPct val="108000"/>
              </a:lnSpc>
              <a:spcBef>
                <a:spcPts val="0"/>
              </a:spcBef>
            </a:pPr>
            <a:r>
              <a:rPr sz="3200" spc="-4" dirty="0"/>
              <a:t>Grant </a:t>
            </a:r>
            <a:r>
              <a:rPr lang="en-US" sz="3200" spc="-4" dirty="0"/>
              <a:t>proposals address at least one of the themes of</a:t>
            </a:r>
            <a:r>
              <a:rPr sz="3200" spc="-4" dirty="0"/>
              <a:t> </a:t>
            </a:r>
            <a:r>
              <a:rPr sz="3200" dirty="0"/>
              <a:t>sustainab</a:t>
            </a:r>
            <a:r>
              <a:rPr lang="en-US" sz="3200" dirty="0"/>
              <a:t>le agriculture:</a:t>
            </a:r>
            <a:endParaRPr sz="3200" dirty="0"/>
          </a:p>
        </p:txBody>
      </p:sp>
      <p:sp>
        <p:nvSpPr>
          <p:cNvPr id="4" name="object 4"/>
          <p:cNvSpPr txBox="1"/>
          <p:nvPr/>
        </p:nvSpPr>
        <p:spPr>
          <a:xfrm>
            <a:off x="389676" y="1517445"/>
            <a:ext cx="8576767" cy="4666886"/>
          </a:xfrm>
          <a:prstGeom prst="rect">
            <a:avLst/>
          </a:prstGeom>
        </p:spPr>
        <p:txBody>
          <a:bodyPr vert="horz" wrap="square" lIns="0" tIns="10001" rIns="0" bIns="0" rtlCol="0">
            <a:spAutoFit/>
          </a:bodyPr>
          <a:lstStyle/>
          <a:p>
            <a:pPr marL="342900"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R</a:t>
            </a:r>
            <a:r>
              <a:rPr sz="2400" spc="-15" dirty="0">
                <a:solidFill>
                  <a:srgbClr val="404040"/>
                </a:solidFill>
                <a:latin typeface="Helvetica" panose="020B0604020202020204" pitchFamily="34" charset="0"/>
                <a:cs typeface="Trebuchet MS"/>
              </a:rPr>
              <a:t>eduction of environmental and</a:t>
            </a:r>
            <a:r>
              <a:rPr lang="en-US" sz="2400" spc="-15" dirty="0">
                <a:solidFill>
                  <a:srgbClr val="404040"/>
                </a:solidFill>
                <a:latin typeface="Helvetica" panose="020B0604020202020204" pitchFamily="34" charset="0"/>
                <a:cs typeface="Trebuchet MS"/>
              </a:rPr>
              <a:t>/ or</a:t>
            </a:r>
            <a:r>
              <a:rPr sz="2400" spc="-15" dirty="0">
                <a:solidFill>
                  <a:srgbClr val="404040"/>
                </a:solidFill>
                <a:latin typeface="Helvetica" panose="020B0604020202020204" pitchFamily="34" charset="0"/>
                <a:cs typeface="Trebuchet MS"/>
              </a:rPr>
              <a:t> health risks in agriculture</a:t>
            </a:r>
          </a:p>
          <a:p>
            <a:pPr marL="342900" marR="3810"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I</a:t>
            </a:r>
            <a:r>
              <a:rPr sz="2400" spc="-15" dirty="0">
                <a:solidFill>
                  <a:srgbClr val="404040"/>
                </a:solidFill>
                <a:latin typeface="Helvetica" panose="020B0604020202020204" pitchFamily="34" charset="0"/>
                <a:cs typeface="Trebuchet MS"/>
              </a:rPr>
              <a:t>mproved productivity, reduction of costs and/or increase of net farm income</a:t>
            </a:r>
          </a:p>
          <a:p>
            <a:pPr marL="342900" marR="922020"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C</a:t>
            </a:r>
            <a:r>
              <a:rPr sz="2400" spc="-15" dirty="0">
                <a:solidFill>
                  <a:srgbClr val="404040"/>
                </a:solidFill>
                <a:latin typeface="Helvetica" panose="020B0604020202020204" pitchFamily="34" charset="0"/>
                <a:cs typeface="Trebuchet MS"/>
              </a:rPr>
              <a:t>onservation of soil, improvement of water quality, and protection of natural resources</a:t>
            </a:r>
          </a:p>
          <a:p>
            <a:pPr marL="342900"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E</a:t>
            </a:r>
            <a:r>
              <a:rPr sz="2400" spc="-15" dirty="0">
                <a:solidFill>
                  <a:srgbClr val="404040"/>
                </a:solidFill>
                <a:latin typeface="Helvetica" panose="020B0604020202020204" pitchFamily="34" charset="0"/>
                <a:cs typeface="Trebuchet MS"/>
              </a:rPr>
              <a:t>nhancement of employment in farm communities</a:t>
            </a:r>
          </a:p>
          <a:p>
            <a:pPr marL="342900" marR="29528" indent="-342900">
              <a:lnSpc>
                <a:spcPct val="108000"/>
              </a:lnSpc>
              <a:spcAft>
                <a:spcPts val="1200"/>
              </a:spcAft>
              <a:buClr>
                <a:srgbClr val="4A7834"/>
              </a:buClr>
              <a:buFont typeface="Wingdings" panose="05000000000000000000" pitchFamily="2" charset="2"/>
              <a:buChar char="Ø"/>
              <a:tabLst>
                <a:tab pos="266224" algn="l"/>
              </a:tabLst>
            </a:pPr>
            <a:r>
              <a:rPr lang="en-US" sz="2400" spc="-15" dirty="0">
                <a:solidFill>
                  <a:srgbClr val="404040"/>
                </a:solidFill>
                <a:latin typeface="Helvetica" panose="020B0604020202020204" pitchFamily="34" charset="0"/>
                <a:cs typeface="Trebuchet MS"/>
              </a:rPr>
              <a:t>I</a:t>
            </a:r>
            <a:r>
              <a:rPr sz="2400" spc="-15" dirty="0">
                <a:solidFill>
                  <a:srgbClr val="404040"/>
                </a:solidFill>
                <a:latin typeface="Helvetica" panose="020B0604020202020204" pitchFamily="34" charset="0"/>
                <a:cs typeface="Trebuchet MS"/>
              </a:rPr>
              <a:t>mprovement of quality of life for farmers, their employees, and the farming community</a:t>
            </a:r>
            <a:endParaRPr lang="en-US" sz="2400" spc="-15" dirty="0">
              <a:solidFill>
                <a:srgbClr val="404040"/>
              </a:solidFill>
              <a:latin typeface="Helvetica" panose="020B0604020202020204" pitchFamily="34" charset="0"/>
              <a:cs typeface="Trebuchet MS"/>
            </a:endParaRPr>
          </a:p>
          <a:p>
            <a:pPr marL="9525" marR="29528">
              <a:lnSpc>
                <a:spcPct val="108000"/>
              </a:lnSpc>
              <a:spcBef>
                <a:spcPts val="1800"/>
              </a:spcBef>
              <a:tabLst>
                <a:tab pos="224790" algn="l"/>
              </a:tabLst>
            </a:pPr>
            <a:r>
              <a:rPr lang="en-US" sz="2800" b="1" spc="-8" dirty="0">
                <a:solidFill>
                  <a:srgbClr val="4A7834"/>
                </a:solidFill>
                <a:latin typeface="Helvetica" panose="020B0604020202020204" pitchFamily="34" charset="0"/>
                <a:cs typeface="Trebuchet MS"/>
              </a:rPr>
              <a:t>Results of the project will benefit other farmers.</a:t>
            </a:r>
            <a:endParaRPr sz="2800" b="1" dirty="0">
              <a:solidFill>
                <a:srgbClr val="4A7834"/>
              </a:solidFill>
              <a:latin typeface="Helvetica" panose="020B0604020202020204" pitchFamily="34" charset="0"/>
              <a:cs typeface="Trebuchet MS"/>
            </a:endParaRPr>
          </a:p>
        </p:txBody>
      </p:sp>
    </p:spTree>
    <p:extLst>
      <p:ext uri="{BB962C8B-B14F-4D97-AF65-F5344CB8AC3E}">
        <p14:creationId xmlns:p14="http://schemas.microsoft.com/office/powerpoint/2010/main" val="146026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8540" y="79630"/>
            <a:ext cx="5289006" cy="871873"/>
          </a:xfrm>
          <a:prstGeom prst="rect">
            <a:avLst/>
          </a:prstGeom>
        </p:spPr>
        <p:txBody>
          <a:bodyPr vert="horz" wrap="square" lIns="0" tIns="10001" rIns="0" bIns="0" rtlCol="0">
            <a:spAutoFit/>
          </a:bodyPr>
          <a:lstStyle/>
          <a:p>
            <a:pPr marL="9525">
              <a:spcBef>
                <a:spcPts val="79"/>
              </a:spcBef>
            </a:pPr>
            <a:r>
              <a:rPr lang="en-US" sz="2800" b="1" spc="-11" dirty="0">
                <a:latin typeface="Georgia" panose="02040502050405020303" pitchFamily="18" charset="0"/>
                <a:cs typeface="Trebuchet MS"/>
              </a:rPr>
              <a:t>W</a:t>
            </a:r>
            <a:r>
              <a:rPr sz="2800" b="1" spc="-11" dirty="0">
                <a:latin typeface="Georgia" panose="02040502050405020303" pitchFamily="18" charset="0"/>
                <a:cs typeface="Trebuchet MS"/>
              </a:rPr>
              <a:t>ide </a:t>
            </a:r>
            <a:r>
              <a:rPr sz="2800" b="1" dirty="0">
                <a:latin typeface="Georgia" panose="02040502050405020303" pitchFamily="18" charset="0"/>
                <a:cs typeface="Trebuchet MS"/>
              </a:rPr>
              <a:t>range of </a:t>
            </a:r>
            <a:r>
              <a:rPr sz="2800" b="1" spc="-4" dirty="0">
                <a:latin typeface="Georgia" panose="02040502050405020303" pitchFamily="18" charset="0"/>
                <a:cs typeface="Trebuchet MS"/>
              </a:rPr>
              <a:t>farms</a:t>
            </a:r>
            <a:r>
              <a:rPr lang="en-US" sz="2800" b="1" spc="-4" dirty="0">
                <a:latin typeface="Georgia" panose="02040502050405020303" pitchFamily="18" charset="0"/>
                <a:cs typeface="Trebuchet MS"/>
              </a:rPr>
              <a:t>,</a:t>
            </a:r>
            <a:r>
              <a:rPr sz="2800" b="1" dirty="0">
                <a:latin typeface="Georgia" panose="02040502050405020303" pitchFamily="18" charset="0"/>
                <a:cs typeface="Trebuchet MS"/>
              </a:rPr>
              <a:t> </a:t>
            </a:r>
            <a:r>
              <a:rPr lang="en-US" sz="2800" b="1" dirty="0">
                <a:latin typeface="Georgia" panose="02040502050405020303" pitchFamily="18" charset="0"/>
                <a:cs typeface="Trebuchet MS"/>
              </a:rPr>
              <a:t>topics </a:t>
            </a:r>
            <a:r>
              <a:rPr sz="2800" b="1" spc="-4" dirty="0">
                <a:latin typeface="Georgia" panose="02040502050405020303" pitchFamily="18" charset="0"/>
                <a:cs typeface="Trebuchet MS"/>
              </a:rPr>
              <a:t>and</a:t>
            </a:r>
            <a:r>
              <a:rPr sz="2800" b="1" spc="-15" dirty="0">
                <a:latin typeface="Georgia" panose="02040502050405020303" pitchFamily="18" charset="0"/>
                <a:cs typeface="Trebuchet MS"/>
              </a:rPr>
              <a:t> </a:t>
            </a:r>
            <a:r>
              <a:rPr sz="2800" b="1" spc="-4" dirty="0">
                <a:latin typeface="Georgia" panose="02040502050405020303" pitchFamily="18" charset="0"/>
                <a:cs typeface="Trebuchet MS"/>
              </a:rPr>
              <a:t>methods</a:t>
            </a:r>
            <a:r>
              <a:rPr lang="en-US" sz="2800" b="1" spc="-4" dirty="0">
                <a:latin typeface="Georgia" panose="02040502050405020303" pitchFamily="18" charset="0"/>
                <a:cs typeface="Trebuchet MS"/>
              </a:rPr>
              <a:t> funded</a:t>
            </a:r>
            <a:endParaRPr sz="2800" b="1" dirty="0">
              <a:latin typeface="Georgia" panose="02040502050405020303" pitchFamily="18" charset="0"/>
              <a:cs typeface="Trebuchet MS"/>
            </a:endParaRPr>
          </a:p>
        </p:txBody>
      </p:sp>
      <p:sp>
        <p:nvSpPr>
          <p:cNvPr id="4" name="object 4"/>
          <p:cNvSpPr txBox="1"/>
          <p:nvPr/>
        </p:nvSpPr>
        <p:spPr>
          <a:xfrm>
            <a:off x="167286" y="1060735"/>
            <a:ext cx="5006065" cy="5225469"/>
          </a:xfrm>
          <a:prstGeom prst="rect">
            <a:avLst/>
          </a:prstGeom>
        </p:spPr>
        <p:txBody>
          <a:bodyPr vert="horz" wrap="square" lIns="0" tIns="54293" rIns="0" bIns="0" rtlCol="0">
            <a:spAutoFit/>
          </a:bodyPr>
          <a:lstStyle/>
          <a:p>
            <a:pPr marL="9525">
              <a:spcBef>
                <a:spcPts val="800"/>
              </a:spcBef>
              <a:buClr>
                <a:srgbClr val="4A7834"/>
              </a:buClr>
              <a:buSzPct val="79545"/>
              <a:tabLst>
                <a:tab pos="266224" algn="l"/>
                <a:tab pos="266700" algn="l"/>
              </a:tabLst>
            </a:pPr>
            <a:r>
              <a:rPr lang="en-US" sz="1600" b="1" spc="-4" dirty="0">
                <a:solidFill>
                  <a:srgbClr val="404040"/>
                </a:solidFill>
                <a:latin typeface="Helvetica" panose="020B0604020202020204" pitchFamily="34" charset="0"/>
                <a:cs typeface="Trebuchet MS"/>
              </a:rPr>
              <a:t>Some examples:</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sz="1600" b="1" spc="-4" dirty="0">
                <a:solidFill>
                  <a:srgbClr val="404040"/>
                </a:solidFill>
                <a:latin typeface="Helvetica" panose="020B0604020202020204" pitchFamily="34" charset="0"/>
                <a:cs typeface="Trebuchet MS"/>
              </a:rPr>
              <a:t>Aquaculture</a:t>
            </a:r>
            <a:r>
              <a:rPr sz="1600" spc="-4" dirty="0">
                <a:solidFill>
                  <a:srgbClr val="404040"/>
                </a:solidFill>
                <a:latin typeface="Helvetica" panose="020B0604020202020204" pitchFamily="34" charset="0"/>
                <a:cs typeface="Trebuchet MS"/>
              </a:rPr>
              <a:t> – oyster</a:t>
            </a:r>
            <a:r>
              <a:rPr lang="en-US" sz="1600" spc="-4" dirty="0">
                <a:solidFill>
                  <a:srgbClr val="404040"/>
                </a:solidFill>
                <a:latin typeface="Helvetica" panose="020B0604020202020204" pitchFamily="34" charset="0"/>
                <a:cs typeface="Trebuchet MS"/>
              </a:rPr>
              <a:t>, seaweed production</a:t>
            </a:r>
            <a:endParaRPr sz="1600" dirty="0">
              <a:latin typeface="Helvetica" panose="020B0604020202020204" pitchFamily="34" charset="0"/>
              <a:cs typeface="Trebuchet MS"/>
            </a:endParaRP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sz="1600" b="1" spc="-4" dirty="0">
                <a:solidFill>
                  <a:srgbClr val="404040"/>
                </a:solidFill>
                <a:latin typeface="Helvetica" panose="020B0604020202020204" pitchFamily="34" charset="0"/>
                <a:cs typeface="Trebuchet MS"/>
              </a:rPr>
              <a:t>Bees</a:t>
            </a:r>
            <a:r>
              <a:rPr sz="1600" spc="-4" dirty="0">
                <a:solidFill>
                  <a:srgbClr val="404040"/>
                </a:solidFill>
                <a:latin typeface="Helvetica" panose="020B0604020202020204" pitchFamily="34" charset="0"/>
                <a:cs typeface="Trebuchet MS"/>
              </a:rPr>
              <a:t> – </a:t>
            </a:r>
            <a:r>
              <a:rPr lang="en-US" sz="1600" spc="-4" dirty="0">
                <a:solidFill>
                  <a:srgbClr val="404040"/>
                </a:solidFill>
                <a:latin typeface="Helvetica" panose="020B0604020202020204" pitchFamily="34" charset="0"/>
                <a:cs typeface="Trebuchet MS"/>
              </a:rPr>
              <a:t>hive health; pollination</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Business management </a:t>
            </a:r>
            <a:r>
              <a:rPr lang="en-US" sz="1600" spc="-4" dirty="0">
                <a:solidFill>
                  <a:srgbClr val="404040"/>
                </a:solidFill>
                <a:latin typeface="Helvetica" panose="020B0604020202020204" pitchFamily="34" charset="0"/>
                <a:cs typeface="Trebuchet MS"/>
              </a:rPr>
              <a:t>– purchasing cooperative</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Crop production</a:t>
            </a:r>
            <a:r>
              <a:rPr lang="en-US" sz="1600" spc="-4" dirty="0">
                <a:solidFill>
                  <a:srgbClr val="404040"/>
                </a:solidFill>
                <a:latin typeface="Helvetica" panose="020B0604020202020204" pitchFamily="34" charset="0"/>
                <a:cs typeface="Trebuchet MS"/>
              </a:rPr>
              <a:t> – vegetables, fruits, hemp</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Education – </a:t>
            </a:r>
            <a:r>
              <a:rPr lang="en-US" sz="1600" spc="-4" dirty="0">
                <a:solidFill>
                  <a:srgbClr val="404040"/>
                </a:solidFill>
                <a:latin typeface="Helvetica" panose="020B0604020202020204" pitchFamily="34" charset="0"/>
                <a:cs typeface="Trebuchet MS"/>
              </a:rPr>
              <a:t>production manual for beginning farmers; demonstrations for cut-flower weed control</a:t>
            </a:r>
            <a:endParaRPr sz="1600" dirty="0">
              <a:latin typeface="Helvetica" panose="020B0604020202020204" pitchFamily="34" charset="0"/>
              <a:cs typeface="Trebuchet MS"/>
            </a:endParaRP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sz="1600" b="1" spc="-4" dirty="0">
                <a:solidFill>
                  <a:srgbClr val="404040"/>
                </a:solidFill>
                <a:latin typeface="Helvetica" panose="020B0604020202020204" pitchFamily="34" charset="0"/>
                <a:cs typeface="Trebuchet MS"/>
              </a:rPr>
              <a:t>Livestock</a:t>
            </a:r>
            <a:r>
              <a:rPr sz="1600" spc="-4" dirty="0">
                <a:solidFill>
                  <a:srgbClr val="404040"/>
                </a:solidFill>
                <a:latin typeface="Helvetica" panose="020B0604020202020204" pitchFamily="34" charset="0"/>
                <a:cs typeface="Trebuchet MS"/>
              </a:rPr>
              <a:t> – </a:t>
            </a:r>
            <a:r>
              <a:rPr sz="1600" spc="-8" dirty="0">
                <a:solidFill>
                  <a:srgbClr val="404040"/>
                </a:solidFill>
                <a:latin typeface="Helvetica" panose="020B0604020202020204" pitchFamily="34" charset="0"/>
                <a:cs typeface="Trebuchet MS"/>
              </a:rPr>
              <a:t>cows, </a:t>
            </a:r>
            <a:r>
              <a:rPr sz="1600" spc="-4" dirty="0">
                <a:solidFill>
                  <a:srgbClr val="404040"/>
                </a:solidFill>
                <a:latin typeface="Helvetica" panose="020B0604020202020204" pitchFamily="34" charset="0"/>
                <a:cs typeface="Trebuchet MS"/>
              </a:rPr>
              <a:t>goats, sheep, </a:t>
            </a:r>
            <a:r>
              <a:rPr sz="1600" spc="-8" dirty="0">
                <a:solidFill>
                  <a:srgbClr val="404040"/>
                </a:solidFill>
                <a:latin typeface="Helvetica" panose="020B0604020202020204" pitchFamily="34" charset="0"/>
                <a:cs typeface="Trebuchet MS"/>
              </a:rPr>
              <a:t>pigs,</a:t>
            </a:r>
            <a:r>
              <a:rPr sz="1600" spc="30" dirty="0">
                <a:solidFill>
                  <a:srgbClr val="404040"/>
                </a:solidFill>
                <a:latin typeface="Helvetica" panose="020B0604020202020204" pitchFamily="34" charset="0"/>
                <a:cs typeface="Trebuchet MS"/>
              </a:rPr>
              <a:t> </a:t>
            </a:r>
            <a:r>
              <a:rPr sz="1600" spc="-8" dirty="0">
                <a:solidFill>
                  <a:srgbClr val="404040"/>
                </a:solidFill>
                <a:latin typeface="Helvetica" panose="020B0604020202020204" pitchFamily="34" charset="0"/>
                <a:cs typeface="Trebuchet MS"/>
              </a:rPr>
              <a:t>poultry</a:t>
            </a:r>
            <a:endParaRPr lang="en-US" sz="1600" spc="-8" dirty="0">
              <a:solidFill>
                <a:srgbClr val="404040"/>
              </a:solidFill>
              <a:latin typeface="Helvetica" panose="020B0604020202020204" pitchFamily="34" charset="0"/>
              <a:cs typeface="Trebuchet MS"/>
            </a:endParaRP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8" dirty="0">
                <a:solidFill>
                  <a:srgbClr val="404040"/>
                </a:solidFill>
                <a:latin typeface="Helvetica" panose="020B0604020202020204" pitchFamily="34" charset="0"/>
                <a:cs typeface="Trebuchet MS"/>
              </a:rPr>
              <a:t>Natural Resources </a:t>
            </a:r>
            <a:r>
              <a:rPr lang="en-US" sz="1600" spc="-8" dirty="0">
                <a:solidFill>
                  <a:srgbClr val="404040"/>
                </a:solidFill>
                <a:latin typeface="Helvetica" panose="020B0604020202020204" pitchFamily="34" charset="0"/>
                <a:cs typeface="Trebuchet MS"/>
              </a:rPr>
              <a:t>– energy efficiency</a:t>
            </a:r>
            <a:endParaRPr sz="1600" dirty="0">
              <a:latin typeface="Helvetica" panose="020B0604020202020204" pitchFamily="34" charset="0"/>
              <a:cs typeface="Trebuchet MS"/>
            </a:endParaRP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Nutrient Management </a:t>
            </a:r>
            <a:r>
              <a:rPr lang="en-US" sz="1600" spc="-4" dirty="0">
                <a:solidFill>
                  <a:srgbClr val="404040"/>
                </a:solidFill>
                <a:latin typeface="Helvetica" panose="020B0604020202020204" pitchFamily="34" charset="0"/>
                <a:cs typeface="Trebuchet MS"/>
              </a:rPr>
              <a:t>– composting, cover crops</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Pest Management </a:t>
            </a:r>
            <a:r>
              <a:rPr lang="en-US" sz="1600" spc="-4" dirty="0">
                <a:solidFill>
                  <a:srgbClr val="404040"/>
                </a:solidFill>
                <a:latin typeface="Helvetica" panose="020B0604020202020204" pitchFamily="34" charset="0"/>
                <a:cs typeface="Trebuchet MS"/>
              </a:rPr>
              <a:t>–</a:t>
            </a:r>
            <a:r>
              <a:rPr lang="en-US" sz="1600" b="1" spc="-4" dirty="0">
                <a:solidFill>
                  <a:srgbClr val="404040"/>
                </a:solidFill>
                <a:latin typeface="Helvetica" panose="020B0604020202020204" pitchFamily="34" charset="0"/>
                <a:cs typeface="Trebuchet MS"/>
              </a:rPr>
              <a:t> </a:t>
            </a:r>
            <a:r>
              <a:rPr lang="en-US" sz="1600" spc="-4" dirty="0">
                <a:solidFill>
                  <a:srgbClr val="404040"/>
                </a:solidFill>
                <a:latin typeface="Helvetica" panose="020B0604020202020204" pitchFamily="34" charset="0"/>
                <a:cs typeface="Trebuchet MS"/>
              </a:rPr>
              <a:t>weed, disease and insect control</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Prototypes </a:t>
            </a:r>
            <a:r>
              <a:rPr lang="en-US" sz="1600" spc="-4" dirty="0">
                <a:solidFill>
                  <a:srgbClr val="404040"/>
                </a:solidFill>
                <a:latin typeface="Helvetica" panose="020B0604020202020204" pitchFamily="34" charset="0"/>
                <a:cs typeface="Trebuchet MS"/>
              </a:rPr>
              <a:t>– kosher poultry processing, grain pearling machine</a:t>
            </a:r>
          </a:p>
          <a:p>
            <a:pPr marL="295275" indent="-285750">
              <a:spcBef>
                <a:spcPts val="800"/>
              </a:spcBef>
              <a:buClr>
                <a:srgbClr val="4A7834"/>
              </a:buClr>
              <a:buSzPct val="79545"/>
              <a:buFont typeface="Wingdings" panose="05000000000000000000" pitchFamily="2" charset="2"/>
              <a:buChar char="Ø"/>
              <a:tabLst>
                <a:tab pos="266224" algn="l"/>
                <a:tab pos="266700" algn="l"/>
              </a:tabLst>
            </a:pPr>
            <a:r>
              <a:rPr lang="en-US" sz="1600" b="1" spc="-4" dirty="0">
                <a:solidFill>
                  <a:srgbClr val="404040"/>
                </a:solidFill>
                <a:latin typeface="Helvetica" panose="020B0604020202020204" pitchFamily="34" charset="0"/>
                <a:cs typeface="Trebuchet MS"/>
              </a:rPr>
              <a:t>Season extension </a:t>
            </a:r>
            <a:r>
              <a:rPr lang="en-US" sz="1600" spc="-4" dirty="0">
                <a:solidFill>
                  <a:srgbClr val="404040"/>
                </a:solidFill>
                <a:latin typeface="Helvetica" panose="020B0604020202020204" pitchFamily="34" charset="0"/>
                <a:cs typeface="Trebuchet MS"/>
              </a:rPr>
              <a:t>– caterpillar tunnels</a:t>
            </a:r>
          </a:p>
          <a:p>
            <a:pPr marL="295275" indent="-285750">
              <a:spcBef>
                <a:spcPts val="800"/>
              </a:spcBef>
              <a:buClr>
                <a:srgbClr val="4A7834"/>
              </a:buClr>
              <a:buSzPct val="79545"/>
              <a:buFont typeface="Wingdings" panose="05000000000000000000" pitchFamily="2" charset="2"/>
              <a:buChar char="Ø"/>
              <a:tabLst>
                <a:tab pos="266224" algn="l"/>
                <a:tab pos="266700" algn="l"/>
              </a:tabLst>
            </a:pPr>
            <a:endParaRPr lang="en-US" sz="1600" spc="-4" dirty="0">
              <a:solidFill>
                <a:srgbClr val="404040"/>
              </a:solidFill>
              <a:latin typeface="Helvetica" panose="020B0604020202020204" pitchFamily="34" charset="0"/>
              <a:cs typeface="Trebuchet MS"/>
            </a:endParaRPr>
          </a:p>
        </p:txBody>
      </p:sp>
      <p:sp>
        <p:nvSpPr>
          <p:cNvPr id="8" name="object 8"/>
          <p:cNvSpPr/>
          <p:nvPr/>
        </p:nvSpPr>
        <p:spPr>
          <a:xfrm>
            <a:off x="4652010" y="2742057"/>
            <a:ext cx="4093369" cy="692944"/>
          </a:xfrm>
          <a:custGeom>
            <a:avLst/>
            <a:gdLst/>
            <a:ahLst/>
            <a:cxnLst/>
            <a:rect l="l" t="t" r="r" b="b"/>
            <a:pathLst>
              <a:path w="5457825" h="923925">
                <a:moveTo>
                  <a:pt x="0" y="923544"/>
                </a:moveTo>
                <a:lnTo>
                  <a:pt x="5457444" y="923544"/>
                </a:lnTo>
                <a:lnTo>
                  <a:pt x="5457444" y="0"/>
                </a:lnTo>
                <a:lnTo>
                  <a:pt x="0" y="0"/>
                </a:lnTo>
                <a:lnTo>
                  <a:pt x="0" y="923544"/>
                </a:lnTo>
                <a:close/>
              </a:path>
            </a:pathLst>
          </a:custGeom>
          <a:ln w="12192">
            <a:noFill/>
          </a:ln>
        </p:spPr>
        <p:txBody>
          <a:bodyPr wrap="square" lIns="0" tIns="0" rIns="0" bIns="0" rtlCol="0"/>
          <a:lstStyle/>
          <a:p>
            <a:endParaRPr sz="1350"/>
          </a:p>
        </p:txBody>
      </p:sp>
      <p:sp>
        <p:nvSpPr>
          <p:cNvPr id="2" name="TextBox 1"/>
          <p:cNvSpPr txBox="1"/>
          <p:nvPr/>
        </p:nvSpPr>
        <p:spPr>
          <a:xfrm>
            <a:off x="108761" y="6216076"/>
            <a:ext cx="5311650" cy="646331"/>
          </a:xfrm>
          <a:prstGeom prst="rect">
            <a:avLst/>
          </a:prstGeom>
          <a:noFill/>
        </p:spPr>
        <p:txBody>
          <a:bodyPr wrap="square" rtlCol="0">
            <a:spAutoFit/>
          </a:bodyPr>
          <a:lstStyle/>
          <a:p>
            <a:pPr marL="9525">
              <a:buClr>
                <a:srgbClr val="4A7834"/>
              </a:buClr>
              <a:buSzPct val="79545"/>
              <a:tabLst>
                <a:tab pos="266224" algn="l"/>
                <a:tab pos="266700" algn="l"/>
              </a:tabLst>
            </a:pPr>
            <a:r>
              <a:rPr lang="en-US" sz="2000" spc="-4" dirty="0">
                <a:latin typeface="Georgia" panose="02040502050405020303" pitchFamily="18" charset="0"/>
                <a:cs typeface="Trebuchet MS"/>
              </a:rPr>
              <a:t>Resource: </a:t>
            </a:r>
            <a:r>
              <a:rPr lang="en-US" sz="2000" spc="-4" dirty="0">
                <a:latin typeface="Georgia" panose="02040502050405020303" pitchFamily="18" charset="0"/>
                <a:cs typeface="Trebuchet MS"/>
                <a:hlinkClick r:id="rId3"/>
              </a:rPr>
              <a:t>projects.sare.org/search-projects/</a:t>
            </a:r>
            <a:endParaRPr lang="en-US" sz="2000" spc="-4" dirty="0">
              <a:latin typeface="Georgia" panose="02040502050405020303" pitchFamily="18" charset="0"/>
              <a:cs typeface="Trebuchet MS"/>
            </a:endParaRPr>
          </a:p>
          <a:p>
            <a:endParaRPr lang="en-US" sz="1600" dirty="0">
              <a:latin typeface="Georgia" panose="02040502050405020303" pitchFamily="18" charset="0"/>
            </a:endParaRPr>
          </a:p>
        </p:txBody>
      </p:sp>
      <p:pic>
        <p:nvPicPr>
          <p:cNvPr id="11"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7322" r="8750"/>
          <a:stretch/>
        </p:blipFill>
        <p:spPr>
          <a:xfrm>
            <a:off x="5467546" y="356367"/>
            <a:ext cx="3657600" cy="6145265"/>
          </a:xfrm>
        </p:spPr>
      </p:pic>
      <p:sp>
        <p:nvSpPr>
          <p:cNvPr id="12" name="TextBox 11"/>
          <p:cNvSpPr txBox="1">
            <a:spLocks noChangeArrowheads="1"/>
          </p:cNvSpPr>
          <p:nvPr/>
        </p:nvSpPr>
        <p:spPr bwMode="auto">
          <a:xfrm>
            <a:off x="5467546" y="5486932"/>
            <a:ext cx="365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C32D2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4AA33"/>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964305"/>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64305"/>
              </a:buClr>
              <a:buChar char="•"/>
              <a:defRPr>
                <a:solidFill>
                  <a:schemeClr val="tx1"/>
                </a:solidFill>
                <a:latin typeface="Georgia" panose="02040502050405020303" pitchFamily="18" charset="0"/>
              </a:defRPr>
            </a:lvl9pPr>
          </a:lstStyle>
          <a:p>
            <a:pPr algn="r">
              <a:spcBef>
                <a:spcPct val="0"/>
              </a:spcBef>
              <a:buClrTx/>
              <a:buSzTx/>
              <a:buNone/>
            </a:pPr>
            <a:r>
              <a:rPr lang="en-US" altLang="en-US" sz="1400" b="1" dirty="0">
                <a:solidFill>
                  <a:schemeClr val="bg1"/>
                </a:solidFill>
                <a:effectLst>
                  <a:outerShdw blurRad="38100" dist="38100" dir="2700000" algn="tl">
                    <a:srgbClr val="000000">
                      <a:alpha val="43137"/>
                    </a:srgbClr>
                  </a:outerShdw>
                </a:effectLst>
                <a:latin typeface="Helvetica" panose="020B0604020202020204" pitchFamily="34" charset="0"/>
              </a:rPr>
              <a:t>Establishment of </a:t>
            </a:r>
            <a:r>
              <a:rPr lang="en-US" altLang="en-US" sz="1400" b="1" dirty="0" err="1">
                <a:solidFill>
                  <a:schemeClr val="bg1"/>
                </a:solidFill>
                <a:effectLst>
                  <a:outerShdw blurRad="38100" dist="38100" dir="2700000" algn="tl">
                    <a:srgbClr val="000000">
                      <a:alpha val="43137"/>
                    </a:srgbClr>
                  </a:outerShdw>
                </a:effectLst>
                <a:latin typeface="Helvetica" panose="020B0604020202020204" pitchFamily="34" charset="0"/>
              </a:rPr>
              <a:t>Miscanthus</a:t>
            </a:r>
            <a:r>
              <a:rPr lang="en-US" altLang="en-US" sz="1400" b="1" dirty="0">
                <a:solidFill>
                  <a:schemeClr val="bg1"/>
                </a:solidFill>
                <a:effectLst>
                  <a:outerShdw blurRad="38100" dist="38100" dir="2700000" algn="tl">
                    <a:srgbClr val="000000">
                      <a:alpha val="43137"/>
                    </a:srgbClr>
                  </a:outerShdw>
                </a:effectLst>
                <a:latin typeface="Helvetica" panose="020B0604020202020204" pitchFamily="34" charset="0"/>
              </a:rPr>
              <a:t> as an Alternate Bedding Supply</a:t>
            </a:r>
          </a:p>
          <a:p>
            <a:pPr algn="r">
              <a:spcBef>
                <a:spcPct val="0"/>
              </a:spcBef>
              <a:buClrTx/>
              <a:buSzTx/>
              <a:buNone/>
            </a:pP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Steven </a:t>
            </a:r>
            <a:r>
              <a:rPr lang="en-US" altLang="en-US" sz="1400" dirty="0" err="1">
                <a:solidFill>
                  <a:schemeClr val="bg1"/>
                </a:solidFill>
                <a:effectLst>
                  <a:outerShdw blurRad="38100" dist="38100" dir="2700000" algn="tl">
                    <a:srgbClr val="000000">
                      <a:alpha val="43137"/>
                    </a:srgbClr>
                  </a:outerShdw>
                </a:effectLst>
                <a:latin typeface="Helvetica" panose="020B0604020202020204" pitchFamily="34" charset="0"/>
              </a:rPr>
              <a:t>Harnish</a:t>
            </a: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 Central Manor Dairy, Washington </a:t>
            </a:r>
            <a:r>
              <a:rPr lang="en-US" altLang="en-US" sz="1400" dirty="0" err="1">
                <a:solidFill>
                  <a:schemeClr val="bg1"/>
                </a:solidFill>
                <a:effectLst>
                  <a:outerShdw blurRad="38100" dist="38100" dir="2700000" algn="tl">
                    <a:srgbClr val="000000">
                      <a:alpha val="43137"/>
                    </a:srgbClr>
                  </a:outerShdw>
                </a:effectLst>
                <a:latin typeface="Helvetica" panose="020B0604020202020204" pitchFamily="34" charset="0"/>
              </a:rPr>
              <a:t>Boro</a:t>
            </a:r>
            <a:r>
              <a:rPr lang="en-US" altLang="en-US" sz="1400" dirty="0">
                <a:solidFill>
                  <a:schemeClr val="bg1"/>
                </a:solidFill>
                <a:effectLst>
                  <a:outerShdw blurRad="38100" dist="38100" dir="2700000" algn="tl">
                    <a:srgbClr val="000000">
                      <a:alpha val="43137"/>
                    </a:srgbClr>
                  </a:outerShdw>
                </a:effectLst>
                <a:latin typeface="Helvetica" panose="020B0604020202020204" pitchFamily="34" charset="0"/>
              </a:rPr>
              <a:t>, PA (FNE11-719)</a:t>
            </a:r>
          </a:p>
        </p:txBody>
      </p:sp>
    </p:spTree>
    <p:extLst>
      <p:ext uri="{BB962C8B-B14F-4D97-AF65-F5344CB8AC3E}">
        <p14:creationId xmlns:p14="http://schemas.microsoft.com/office/powerpoint/2010/main" val="707299586"/>
      </p:ext>
    </p:extLst>
  </p:cSld>
  <p:clrMapOvr>
    <a:masterClrMapping/>
  </p:clrMapOvr>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455F51"/>
      </a:dk2>
      <a:lt2>
        <a:srgbClr val="E2DFCC"/>
      </a:lt2>
      <a:accent1>
        <a:srgbClr val="96A881"/>
      </a:accent1>
      <a:accent2>
        <a:srgbClr val="4A7834"/>
      </a:accent2>
      <a:accent3>
        <a:srgbClr val="37A76F"/>
      </a:accent3>
      <a:accent4>
        <a:srgbClr val="FFC20E"/>
      </a:accent4>
      <a:accent5>
        <a:srgbClr val="4A7834"/>
      </a:accent5>
      <a:accent6>
        <a:srgbClr val="96A881"/>
      </a:accent6>
      <a:hlink>
        <a:srgbClr val="000000"/>
      </a:hlink>
      <a:folHlink>
        <a:srgbClr val="000000"/>
      </a:folHlink>
    </a:clrScheme>
    <a:fontScheme name="NESARE">
      <a:majorFont>
        <a:latin typeface="Verdan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eastSAREtemplate.potx" id="{4CE353FE-CC73-4015-9A29-8961464BE895}" vid="{46FD4272-9BE7-470D-AA39-78858FA21F7F}"/>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455F51"/>
      </a:dk2>
      <a:lt2>
        <a:srgbClr val="E2DFCC"/>
      </a:lt2>
      <a:accent1>
        <a:srgbClr val="96A881"/>
      </a:accent1>
      <a:accent2>
        <a:srgbClr val="4A7834"/>
      </a:accent2>
      <a:accent3>
        <a:srgbClr val="37A76F"/>
      </a:accent3>
      <a:accent4>
        <a:srgbClr val="FFC20E"/>
      </a:accent4>
      <a:accent5>
        <a:srgbClr val="4A7834"/>
      </a:accent5>
      <a:accent6>
        <a:srgbClr val="96A881"/>
      </a:accent6>
      <a:hlink>
        <a:srgbClr val="4A7834"/>
      </a:hlink>
      <a:folHlink>
        <a:srgbClr val="4A7834"/>
      </a:folHlink>
    </a:clrScheme>
    <a:fontScheme name="NESARE">
      <a:majorFont>
        <a:latin typeface="Verdan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eastSAREtemplate.potx" id="{4CE353FE-CC73-4015-9A29-8961464BE895}" vid="{46FD4272-9BE7-470D-AA39-78858FA21F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12103</TotalTime>
  <Words>1554</Words>
  <Application>Microsoft Office PowerPoint</Application>
  <PresentationFormat>On-screen Show (4:3)</PresentationFormat>
  <Paragraphs>174</Paragraphs>
  <Slides>22</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Calibri</vt:lpstr>
      <vt:lpstr>Cambria</vt:lpstr>
      <vt:lpstr>Courier New</vt:lpstr>
      <vt:lpstr>Georgia</vt:lpstr>
      <vt:lpstr>Helvetica</vt:lpstr>
      <vt:lpstr>Trebuchet MS</vt:lpstr>
      <vt:lpstr>Verdana</vt:lpstr>
      <vt:lpstr>Wingdings</vt:lpstr>
      <vt:lpstr>Wingdings 2</vt:lpstr>
      <vt:lpstr>Office Theme</vt:lpstr>
      <vt:lpstr>1_Office Theme</vt:lpstr>
      <vt:lpstr>Northeast SARE Farmer Grant Program</vt:lpstr>
      <vt:lpstr>PowerPoint Presentation</vt:lpstr>
      <vt:lpstr>PowerPoint Presentation</vt:lpstr>
      <vt:lpstr>Grants and Education to Advance Sustainable Agriculture and Food Systems in the Northeast</vt:lpstr>
      <vt:lpstr>Farmer Grant Basics</vt:lpstr>
      <vt:lpstr>Who can apply?</vt:lpstr>
      <vt:lpstr>Northeast SARE’s definition of a farm</vt:lpstr>
      <vt:lpstr>Grant proposals address at least one of the themes of sustainable agriculture:</vt:lpstr>
      <vt:lpstr>PowerPoint Presentation</vt:lpstr>
      <vt:lpstr>PowerPoint Presentation</vt:lpstr>
      <vt:lpstr>Technical Advisor Required</vt:lpstr>
      <vt:lpstr>How to design your experiment</vt:lpstr>
      <vt:lpstr>SARE does fund:</vt:lpstr>
      <vt:lpstr>SARE does not fund:</vt:lpstr>
      <vt:lpstr>Sample Proposal Questions</vt:lpstr>
      <vt:lpstr>Required attachments</vt:lpstr>
      <vt:lpstr>Human Subjects Research and Livestock Research</vt:lpstr>
      <vt:lpstr>Tips for submitting a strong proposal</vt:lpstr>
      <vt:lpstr>Web Resources</vt:lpstr>
      <vt:lpstr>Web Resources</vt:lpstr>
      <vt:lpstr>If your project is funded</vt:lpstr>
      <vt:lpstr>Questions?</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dheleba</dc:creator>
  <cp:lastModifiedBy>Bonelli, Joseph</cp:lastModifiedBy>
  <cp:revision>369</cp:revision>
  <cp:lastPrinted>2020-10-06T01:40:43Z</cp:lastPrinted>
  <dcterms:created xsi:type="dcterms:W3CDTF">2017-10-10T16:11:41Z</dcterms:created>
  <dcterms:modified xsi:type="dcterms:W3CDTF">2024-11-19T20:27:57Z</dcterms:modified>
</cp:coreProperties>
</file>