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3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91407"/>
  </p:normalViewPr>
  <p:slideViewPr>
    <p:cSldViewPr snapToGrid="0" snapToObjects="1">
      <p:cViewPr varScale="1">
        <p:scale>
          <a:sx n="147" d="100"/>
          <a:sy n="147" d="100"/>
        </p:scale>
        <p:origin x="172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B8162A-6A57-6845-A0B4-BF89274F9B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F6F1F-D4DF-4E42-A1B9-BEDA24DBF7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1DFF0-03E0-9841-8883-61159C75D4DF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29B6B-1D03-3242-8385-CD6931B317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F9BB1-D727-D54D-80E9-2641A1A06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F4708-269F-6642-B53D-6C685F35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93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6DC0-261B-0442-A0EE-2CDD6FD83D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Calculating Forage Requirements and Yield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B99CB-1ECC-A547-992E-4EE8C97FF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Bob Skalbite </a:t>
            </a:r>
          </a:p>
          <a:p>
            <a:r>
              <a:rPr lang="en-US" dirty="0"/>
              <a:t>Farm Manager, University of Massachusetts </a:t>
            </a:r>
          </a:p>
          <a:p>
            <a:r>
              <a:rPr lang="en-US" dirty="0"/>
              <a:t>3/11/2019 </a:t>
            </a:r>
          </a:p>
        </p:txBody>
      </p:sp>
    </p:spTree>
    <p:extLst>
      <p:ext uri="{BB962C8B-B14F-4D97-AF65-F5344CB8AC3E}">
        <p14:creationId xmlns:p14="http://schemas.microsoft.com/office/powerpoint/2010/main" val="165600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3ECC03-8E56-7C42-981D-75BC71619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40479"/>
            <a:ext cx="5454869" cy="65715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768597-EBBE-A149-9B4D-163AB7AC4480}"/>
              </a:ext>
            </a:extLst>
          </p:cNvPr>
          <p:cNvSpPr txBox="1"/>
          <p:nvPr/>
        </p:nvSpPr>
        <p:spPr>
          <a:xfrm>
            <a:off x="1876096" y="693683"/>
            <a:ext cx="326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Forage Yield and Availability </a:t>
            </a:r>
          </a:p>
        </p:txBody>
      </p:sp>
    </p:spTree>
    <p:extLst>
      <p:ext uri="{BB962C8B-B14F-4D97-AF65-F5344CB8AC3E}">
        <p14:creationId xmlns:p14="http://schemas.microsoft.com/office/powerpoint/2010/main" val="291252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0415-B852-4749-B139-24B9B78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Forage Yield: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269E6-481D-4447-B471-2F025502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Calculate Forage Yield: </a:t>
            </a:r>
          </a:p>
          <a:p>
            <a:pPr lvl="1"/>
            <a:r>
              <a:rPr lang="en-US" dirty="0"/>
              <a:t>Identify Dominant Species in Field and Pasture Quality</a:t>
            </a:r>
          </a:p>
          <a:p>
            <a:pPr lvl="1"/>
            <a:r>
              <a:rPr lang="en-US" dirty="0"/>
              <a:t>Identify Annual Forage Production Per Acre </a:t>
            </a:r>
          </a:p>
          <a:p>
            <a:pPr lvl="1"/>
            <a:r>
              <a:rPr lang="en-US" dirty="0"/>
              <a:t>Identify Acreage and Determine Total Annual Yield </a:t>
            </a:r>
          </a:p>
          <a:p>
            <a:pPr lvl="1"/>
            <a:r>
              <a:rPr lang="en-US" dirty="0"/>
              <a:t>Identify Forage Availability (See Table) </a:t>
            </a:r>
          </a:p>
          <a:p>
            <a:pPr lvl="1"/>
            <a:r>
              <a:rPr lang="en-US" dirty="0"/>
              <a:t>Calculate Total Available Forage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10 Ac. Average Orchard grass Pasture in June:</a:t>
            </a:r>
          </a:p>
          <a:p>
            <a:pPr lvl="2"/>
            <a:r>
              <a:rPr lang="en-US" dirty="0"/>
              <a:t>4000x10 = 40000 x .35 = 14,000 # Yield / Availability for month of June 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762C-0011-F54E-A585-44009275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Forage Balance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45CD16-3F13-3A45-AED2-BA8D72128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980769"/>
              </p:ext>
            </p:extLst>
          </p:nvPr>
        </p:nvGraphicFramePr>
        <p:xfrm>
          <a:off x="2589213" y="2133600"/>
          <a:ext cx="8915401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491">
                  <a:extLst>
                    <a:ext uri="{9D8B030D-6E8A-4147-A177-3AD203B41FA5}">
                      <a16:colId xmlns:a16="http://schemas.microsoft.com/office/drawing/2014/main" val="1031816019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634284418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916038960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688365688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3022994378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4212252573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3602384223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18510778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862002084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374407643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4267032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73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OrchardGrass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01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Reed Canary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46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9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5764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Available Forage (x1000)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432556"/>
                  </a:ext>
                </a:extLst>
              </a:tr>
              <a:tr h="442661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Forage Requirement (x1000)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82322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Surplus / Deficit</a:t>
                      </a:r>
                    </a:p>
                    <a:p>
                      <a:pPr algn="ctr"/>
                      <a:r>
                        <a:rPr lang="en-US" dirty="0"/>
                        <a:t>(x1000)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550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5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4542-5010-964D-842C-F883E66D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Shortage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0D831-946B-394A-BD99-87BF12D59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Facing a Shortage of Forage: </a:t>
            </a:r>
          </a:p>
          <a:p>
            <a:pPr lvl="1"/>
            <a:r>
              <a:rPr lang="en-US" dirty="0"/>
              <a:t>Determine Contingency Plan: </a:t>
            </a:r>
          </a:p>
          <a:p>
            <a:pPr lvl="2"/>
            <a:r>
              <a:rPr lang="en-US" dirty="0"/>
              <a:t>Feed Stored / Bought Forage</a:t>
            </a:r>
          </a:p>
          <a:p>
            <a:pPr lvl="2"/>
            <a:r>
              <a:rPr lang="en-US" dirty="0"/>
              <a:t>Sell / Reduce Herd Size</a:t>
            </a:r>
          </a:p>
          <a:p>
            <a:pPr lvl="2"/>
            <a:r>
              <a:rPr lang="en-US" dirty="0"/>
              <a:t>Increase Available Pasture (Rent) </a:t>
            </a:r>
          </a:p>
          <a:p>
            <a:pPr lvl="2"/>
            <a:r>
              <a:rPr lang="en-US" dirty="0"/>
              <a:t>Do NOT overgraze </a:t>
            </a:r>
          </a:p>
          <a:p>
            <a:pPr lvl="3"/>
            <a:r>
              <a:rPr lang="en-US" dirty="0"/>
              <a:t>Overgrazing will significantly reduce yields for the remainder of the season</a:t>
            </a:r>
          </a:p>
          <a:p>
            <a:pPr lvl="3"/>
            <a:r>
              <a:rPr lang="en-US" dirty="0"/>
              <a:t>Increase Paddock Size and Decrease Time Spent in Paddock</a:t>
            </a:r>
          </a:p>
          <a:p>
            <a:pPr lvl="3"/>
            <a:r>
              <a:rPr lang="en-US" dirty="0"/>
              <a:t>Use Sacrificial Areas when feeding stored forage</a:t>
            </a:r>
          </a:p>
        </p:txBody>
      </p:sp>
    </p:spTree>
    <p:extLst>
      <p:ext uri="{BB962C8B-B14F-4D97-AF65-F5344CB8AC3E}">
        <p14:creationId xmlns:p14="http://schemas.microsoft.com/office/powerpoint/2010/main" val="9678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6292-6409-DA44-9C9B-093A92D3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Excess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DEDE-3726-5040-991C-93520BF69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Experiencing an Excess of Forage: </a:t>
            </a:r>
          </a:p>
          <a:p>
            <a:pPr lvl="1"/>
            <a:r>
              <a:rPr lang="en-US" dirty="0"/>
              <a:t>Harvest and Store (Hay) </a:t>
            </a:r>
          </a:p>
          <a:p>
            <a:pPr lvl="1"/>
            <a:r>
              <a:rPr lang="en-US" dirty="0"/>
              <a:t>Mow / Green Fertilizer</a:t>
            </a:r>
          </a:p>
          <a:p>
            <a:pPr lvl="1"/>
            <a:r>
              <a:rPr lang="en-US" dirty="0"/>
              <a:t>Increase Herd Size </a:t>
            </a:r>
          </a:p>
          <a:p>
            <a:pPr lvl="1"/>
            <a:r>
              <a:rPr lang="en-US" dirty="0"/>
              <a:t>Rent Out </a:t>
            </a:r>
          </a:p>
          <a:p>
            <a:pPr lvl="1"/>
            <a:r>
              <a:rPr lang="en-US" dirty="0"/>
              <a:t> Set Aside as Forage Reserve  for Winter Grazing </a:t>
            </a:r>
          </a:p>
          <a:p>
            <a:pPr lvl="2"/>
            <a:r>
              <a:rPr lang="en-US" dirty="0"/>
              <a:t>Pay attention to Species, Growth Stage, Timing. </a:t>
            </a:r>
          </a:p>
          <a:p>
            <a:pPr lvl="1"/>
            <a:r>
              <a:rPr lang="en-US" dirty="0"/>
              <a:t>Do NOT Allow Forages to Mature past Boot Stage!</a:t>
            </a:r>
          </a:p>
          <a:p>
            <a:pPr lvl="2"/>
            <a:r>
              <a:rPr lang="en-US" dirty="0"/>
              <a:t>Once forages are allowed to mature re-growth is significantly slowed, affecting annual yields.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99A-48AF-3049-8E1E-8BFCC59A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621" y="624110"/>
            <a:ext cx="4230007" cy="31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303A-91B8-B442-B831-91987212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in the Field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699A-A2F8-CE4D-AF7F-FDBB5A13F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 and Paper Calculations are only a</a:t>
            </a:r>
            <a:r>
              <a:rPr lang="en-US" u="sng" dirty="0"/>
              <a:t> guide</a:t>
            </a:r>
          </a:p>
          <a:p>
            <a:r>
              <a:rPr lang="en-US" dirty="0"/>
              <a:t>You Must check your pastures daily! </a:t>
            </a:r>
          </a:p>
          <a:p>
            <a:r>
              <a:rPr lang="en-US" dirty="0"/>
              <a:t>Utilize a Pasture Stick to monitor grazing and adjust practices: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AC0FF-4AE8-A742-BC31-3980754AF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177" y="3483188"/>
            <a:ext cx="2033452" cy="330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3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4C97-9B41-1F43-BF62-795E80CE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Pasture Stick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D196B-9B9D-4F48-AA39-D93BB4A31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Calculate Available Forage: </a:t>
            </a:r>
          </a:p>
          <a:p>
            <a:pPr lvl="1"/>
            <a:r>
              <a:rPr lang="en-US" dirty="0"/>
              <a:t>Measure from the average height of forage at the sample location</a:t>
            </a:r>
          </a:p>
          <a:p>
            <a:pPr lvl="1"/>
            <a:r>
              <a:rPr lang="en-US" dirty="0"/>
              <a:t>Subtract 3” (Maximum Depth of Grazing) </a:t>
            </a:r>
          </a:p>
          <a:p>
            <a:pPr lvl="2"/>
            <a:r>
              <a:rPr lang="en-US" dirty="0"/>
              <a:t>Depth may vary based on forage species</a:t>
            </a:r>
          </a:p>
          <a:p>
            <a:pPr lvl="1"/>
            <a:r>
              <a:rPr lang="en-US" dirty="0"/>
              <a:t>Identify the dominant species in the stand  </a:t>
            </a:r>
          </a:p>
          <a:p>
            <a:pPr lvl="1"/>
            <a:r>
              <a:rPr lang="en-US" dirty="0"/>
              <a:t>Slide the stick underneath the forage at ground level</a:t>
            </a:r>
          </a:p>
          <a:p>
            <a:pPr lvl="1"/>
            <a:r>
              <a:rPr lang="en-US" dirty="0"/>
              <a:t>Count the number of visible dots</a:t>
            </a:r>
          </a:p>
          <a:p>
            <a:pPr lvl="1"/>
            <a:r>
              <a:rPr lang="en-US" dirty="0"/>
              <a:t>Multiply the  number available grazing inches by the estimated #/AC </a:t>
            </a:r>
          </a:p>
          <a:p>
            <a:pPr lvl="2"/>
            <a:r>
              <a:rPr lang="en-US" dirty="0"/>
              <a:t>Ex: 8” total height – 3” = 5” x 250 = 1250# / AC </a:t>
            </a:r>
          </a:p>
          <a:p>
            <a:pPr lvl="1"/>
            <a:r>
              <a:rPr lang="en-US" dirty="0"/>
              <a:t>Multiply total available forage x paddock size</a:t>
            </a:r>
          </a:p>
          <a:p>
            <a:pPr lvl="2"/>
            <a:r>
              <a:rPr lang="en-US" dirty="0"/>
              <a:t>Ex: 1250# / AC X 1.5 AC = 1875# Forage Available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11A63-6F2F-E549-9FC6-2ED61CE8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Pasture Stick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D8AF3-A30C-A049-963C-EC4F5FA38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  <a:p>
            <a:pPr lvl="1"/>
            <a:r>
              <a:rPr lang="en-US" dirty="0"/>
              <a:t>Take at least 10 random samples per acre</a:t>
            </a:r>
          </a:p>
          <a:p>
            <a:pPr lvl="2"/>
            <a:r>
              <a:rPr lang="en-US" dirty="0"/>
              <a:t>Avoid false readings from areas of defecation or watering/feeding/sleeping areas. </a:t>
            </a:r>
          </a:p>
          <a:p>
            <a:pPr lvl="1"/>
            <a:r>
              <a:rPr lang="en-US" dirty="0"/>
              <a:t>When in doubt round down</a:t>
            </a:r>
          </a:p>
          <a:p>
            <a:pPr lvl="2"/>
            <a:r>
              <a:rPr lang="en-US" dirty="0"/>
              <a:t>It is better to leave a little extra forage than to overgraze</a:t>
            </a:r>
          </a:p>
          <a:p>
            <a:pPr lvl="1"/>
            <a:r>
              <a:rPr lang="en-US" dirty="0"/>
              <a:t>Keep Records of your measurements throughout the season</a:t>
            </a:r>
          </a:p>
          <a:p>
            <a:pPr lvl="2"/>
            <a:r>
              <a:rPr lang="en-US" dirty="0"/>
              <a:t>Review your records from previous years to determine if your pastures are improving in quality / yield. </a:t>
            </a:r>
          </a:p>
          <a:p>
            <a:pPr lvl="2"/>
            <a:r>
              <a:rPr lang="en-US" dirty="0"/>
              <a:t>Adjust practices if you find pastures are not improving on a yearly basis</a:t>
            </a:r>
          </a:p>
        </p:txBody>
      </p:sp>
    </p:spTree>
    <p:extLst>
      <p:ext uri="{BB962C8B-B14F-4D97-AF65-F5344CB8AC3E}">
        <p14:creationId xmlns:p14="http://schemas.microsoft.com/office/powerpoint/2010/main" val="23036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4CA4-0928-594F-8BB3-DAB6303C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Take– Away /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C8F09-D89A-B943-B927-FA1505B09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Daily Forage Requirements to Determine: </a:t>
            </a:r>
          </a:p>
          <a:p>
            <a:pPr lvl="1"/>
            <a:r>
              <a:rPr lang="en-US" dirty="0"/>
              <a:t>Paddock Size, Grazing Days, Number of Animals to Graze </a:t>
            </a:r>
          </a:p>
          <a:p>
            <a:r>
              <a:rPr lang="en-US" dirty="0"/>
              <a:t>Calculate Monthly Forage Requirements to Determine: </a:t>
            </a:r>
          </a:p>
          <a:p>
            <a:pPr lvl="1"/>
            <a:r>
              <a:rPr lang="en-US" dirty="0"/>
              <a:t>Total Pasture Needs</a:t>
            </a:r>
          </a:p>
          <a:p>
            <a:pPr lvl="1"/>
            <a:r>
              <a:rPr lang="en-US" dirty="0"/>
              <a:t>Times of Surplus and Shortage </a:t>
            </a:r>
          </a:p>
          <a:p>
            <a:r>
              <a:rPr lang="en-US" dirty="0"/>
              <a:t>Plan for Forage Surplus and Shortage</a:t>
            </a:r>
          </a:p>
          <a:p>
            <a:pPr lvl="1"/>
            <a:r>
              <a:rPr lang="en-US" dirty="0"/>
              <a:t>Establish Contingency Plans for Shortage</a:t>
            </a:r>
          </a:p>
          <a:p>
            <a:pPr lvl="1"/>
            <a:r>
              <a:rPr lang="en-US" dirty="0"/>
              <a:t>Determine how to Handle Surplus </a:t>
            </a:r>
          </a:p>
          <a:p>
            <a:r>
              <a:rPr lang="en-US" dirty="0"/>
              <a:t>Monitor Grazing Plans using pasture stick and observation </a:t>
            </a:r>
          </a:p>
        </p:txBody>
      </p:sp>
    </p:spTree>
    <p:extLst>
      <p:ext uri="{BB962C8B-B14F-4D97-AF65-F5344CB8AC3E}">
        <p14:creationId xmlns:p14="http://schemas.microsoft.com/office/powerpoint/2010/main" val="8543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8787-F4A2-1E4B-BBA0-F3530279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A3E6-7CB4-7D49-B774-DF796E7D3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Livestock Type and Class </a:t>
            </a:r>
          </a:p>
          <a:p>
            <a:r>
              <a:rPr lang="en-US" dirty="0"/>
              <a:t>Determining Herd Forage Requirements </a:t>
            </a:r>
          </a:p>
          <a:p>
            <a:r>
              <a:rPr lang="en-US" dirty="0"/>
              <a:t>Determining Forage Yield </a:t>
            </a:r>
          </a:p>
          <a:p>
            <a:r>
              <a:rPr lang="en-US" dirty="0"/>
              <a:t>Planning for Shortage / Surplus </a:t>
            </a:r>
          </a:p>
          <a:p>
            <a:r>
              <a:rPr lang="en-US" dirty="0"/>
              <a:t>Utilizing Pasture Sticks and other Practices </a:t>
            </a:r>
          </a:p>
        </p:txBody>
      </p:sp>
    </p:spTree>
    <p:extLst>
      <p:ext uri="{BB962C8B-B14F-4D97-AF65-F5344CB8AC3E}">
        <p14:creationId xmlns:p14="http://schemas.microsoft.com/office/powerpoint/2010/main" val="14037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E999-ADB6-4545-817F-2845AB42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Livestock Type and Class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1C73F-2613-E142-A47D-ECDB4A545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most accurately calculate forage needs: </a:t>
            </a:r>
          </a:p>
          <a:p>
            <a:pPr lvl="1"/>
            <a:r>
              <a:rPr lang="en-US" dirty="0"/>
              <a:t>Separate / Account for Livestock Based On: </a:t>
            </a:r>
          </a:p>
          <a:p>
            <a:pPr lvl="2"/>
            <a:r>
              <a:rPr lang="en-US" dirty="0"/>
              <a:t>Species</a:t>
            </a:r>
          </a:p>
          <a:p>
            <a:pPr lvl="2"/>
            <a:r>
              <a:rPr lang="en-US" dirty="0"/>
              <a:t>Age / Maturity </a:t>
            </a:r>
          </a:p>
          <a:p>
            <a:pPr lvl="2"/>
            <a:r>
              <a:rPr lang="en-US" dirty="0"/>
              <a:t>Projected Needs / Goals </a:t>
            </a:r>
          </a:p>
          <a:p>
            <a:pPr lvl="3"/>
            <a:r>
              <a:rPr lang="en-US" dirty="0"/>
              <a:t>Growth, Maintenance, Production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Example: </a:t>
            </a:r>
          </a:p>
          <a:p>
            <a:pPr lvl="2"/>
            <a:r>
              <a:rPr lang="en-US" dirty="0"/>
              <a:t>The Forage Requirements of a Cow w/ Spring Calf will </a:t>
            </a:r>
            <a:r>
              <a:rPr lang="en-US" b="1" dirty="0"/>
              <a:t>Decrease</a:t>
            </a:r>
            <a:r>
              <a:rPr lang="en-US" dirty="0"/>
              <a:t> throughout the season, while the Calf’s will </a:t>
            </a:r>
            <a:r>
              <a:rPr lang="en-US" b="1" dirty="0"/>
              <a:t>Increase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45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2E6F9-326F-504C-B19F-2B50DDF6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Forage Requirements: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4D436-D4C5-FA47-A7B6-105B2940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forage does my herd need? </a:t>
            </a:r>
          </a:p>
          <a:p>
            <a:pPr lvl="1"/>
            <a:r>
              <a:rPr lang="en-US" dirty="0"/>
              <a:t>Daily Forage Requirement = #Animals x average weight x utilization rate</a:t>
            </a:r>
          </a:p>
          <a:p>
            <a:pPr lvl="1"/>
            <a:r>
              <a:rPr lang="en-US" dirty="0"/>
              <a:t>Example: </a:t>
            </a:r>
          </a:p>
          <a:p>
            <a:pPr lvl="2"/>
            <a:r>
              <a:rPr lang="en-US" dirty="0"/>
              <a:t>10 stocker steers x 500 lbs. x .04 = 5000# x .04 = 200 lb. / day. </a:t>
            </a:r>
          </a:p>
          <a:p>
            <a:pPr lvl="2"/>
            <a:r>
              <a:rPr lang="en-US" dirty="0"/>
              <a:t>Utilization Rate of 4%: </a:t>
            </a:r>
          </a:p>
          <a:p>
            <a:pPr lvl="3"/>
            <a:r>
              <a:rPr lang="en-US" dirty="0"/>
              <a:t>2.5% of body weight in  dry matter intake </a:t>
            </a:r>
          </a:p>
          <a:p>
            <a:pPr lvl="3"/>
            <a:r>
              <a:rPr lang="en-US" dirty="0"/>
              <a:t>0.5% assumed trampling loss </a:t>
            </a:r>
          </a:p>
          <a:p>
            <a:pPr lvl="3"/>
            <a:r>
              <a:rPr lang="en-US" dirty="0"/>
              <a:t>1% buffer </a:t>
            </a:r>
          </a:p>
          <a:p>
            <a:pPr lvl="4"/>
            <a:r>
              <a:rPr lang="en-US" dirty="0"/>
              <a:t>Trampling Losses will increase the longer a herd remains in an area.</a:t>
            </a:r>
          </a:p>
          <a:p>
            <a:pPr lvl="4"/>
            <a:r>
              <a:rPr lang="en-US" dirty="0"/>
              <a:t>Livestock will overgraze good forages and avoid low quality forage in a large paddock </a:t>
            </a:r>
          </a:p>
          <a:p>
            <a:pPr lvl="4"/>
            <a:r>
              <a:rPr lang="en-US" dirty="0"/>
              <a:t>Aim to move animals to new pastures at least once per week. </a:t>
            </a:r>
          </a:p>
        </p:txBody>
      </p:sp>
    </p:spTree>
    <p:extLst>
      <p:ext uri="{BB962C8B-B14F-4D97-AF65-F5344CB8AC3E}">
        <p14:creationId xmlns:p14="http://schemas.microsoft.com/office/powerpoint/2010/main" val="269228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9DE7-F11B-EE46-A833-6A37013A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Forage Requirements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FDB182-3060-3146-96AE-45846BFDE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486" y="1905000"/>
            <a:ext cx="4833258" cy="36249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20F74-EF42-BA4A-948E-1F51C7037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086" y="1905000"/>
            <a:ext cx="4833257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C84-7AA4-4245-BBBD-235E182D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Forage Requirements: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149B-F857-4C42-AA17-B7EC7D16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large should my pasture/paddock be? </a:t>
            </a:r>
          </a:p>
          <a:p>
            <a:pPr lvl="1"/>
            <a:r>
              <a:rPr lang="en-US" dirty="0"/>
              <a:t>Paddock Size = Herd DFR x Grazing Days / Available Forage Per Acre </a:t>
            </a:r>
          </a:p>
          <a:p>
            <a:pPr lvl="1"/>
            <a:r>
              <a:rPr lang="en-US" dirty="0"/>
              <a:t>Ex: 200# DFR x 3 Days / 1200 # Per Ac = .5 AC Paddock </a:t>
            </a:r>
          </a:p>
          <a:p>
            <a:r>
              <a:rPr lang="en-US" dirty="0"/>
              <a:t>How many days will a paddock last? </a:t>
            </a:r>
          </a:p>
          <a:p>
            <a:pPr lvl="1"/>
            <a:r>
              <a:rPr lang="en-US" dirty="0"/>
              <a:t>Days = Available Forage Per Acre x Paddock Size / Herd DFR</a:t>
            </a:r>
          </a:p>
          <a:p>
            <a:pPr lvl="1"/>
            <a:r>
              <a:rPr lang="en-US" dirty="0"/>
              <a:t>Ex: 1200 # / AC x .5 Ac Paddock / 200# DFR = 3 Days </a:t>
            </a:r>
          </a:p>
          <a:p>
            <a:r>
              <a:rPr lang="en-US" dirty="0"/>
              <a:t>How many animals will a pasture sustain? </a:t>
            </a:r>
          </a:p>
          <a:p>
            <a:pPr lvl="1"/>
            <a:r>
              <a:rPr lang="en-US" sz="1400" dirty="0"/>
              <a:t>Number = Available Forage per Acre x Paddock Size / Average weight x UR x Days</a:t>
            </a:r>
          </a:p>
          <a:p>
            <a:pPr lvl="1"/>
            <a:r>
              <a:rPr lang="en-US" sz="1400" dirty="0"/>
              <a:t>Ex: 1200# / Ac x .5 Ac Paddock / 500 x .04 x 3 = 10 Animals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0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3A90-A91C-3848-9B88-93CFDD76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Forage Requirements: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C69DC-DB11-E349-AAD0-F71505681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Forage Requirement: </a:t>
            </a:r>
          </a:p>
          <a:p>
            <a:pPr lvl="1"/>
            <a:r>
              <a:rPr lang="en-US" dirty="0"/>
              <a:t>MFR = DFR x 30 days (1 month) </a:t>
            </a:r>
          </a:p>
          <a:p>
            <a:pPr lvl="1"/>
            <a:r>
              <a:rPr lang="en-US" dirty="0"/>
              <a:t>Be sure to sum all livestock DFR in each herd</a:t>
            </a:r>
          </a:p>
          <a:p>
            <a:r>
              <a:rPr lang="en-US" dirty="0"/>
              <a:t>Example: 5 bred cows ,5 stockers/replacements: </a:t>
            </a:r>
          </a:p>
          <a:p>
            <a:pPr lvl="1"/>
            <a:r>
              <a:rPr lang="en-US" dirty="0"/>
              <a:t>DFR Cows =  5 x 1200 x .04 = 240#/Day </a:t>
            </a:r>
          </a:p>
          <a:p>
            <a:pPr lvl="1"/>
            <a:r>
              <a:rPr lang="en-US" dirty="0"/>
              <a:t>DFR Replacements = 5 x 600 x .04  = #120# / Day </a:t>
            </a:r>
          </a:p>
          <a:p>
            <a:pPr lvl="1"/>
            <a:r>
              <a:rPr lang="en-US" dirty="0"/>
              <a:t>Total DFR= 240# + 120# = 360#</a:t>
            </a:r>
          </a:p>
          <a:p>
            <a:pPr lvl="1"/>
            <a:r>
              <a:rPr lang="en-US" dirty="0"/>
              <a:t>MFR =  360# x 30 = 10,800# (5.4 Tons) </a:t>
            </a:r>
          </a:p>
          <a:p>
            <a:r>
              <a:rPr lang="en-US" dirty="0"/>
              <a:t>Remember: DFR / MFR will change as livestock: </a:t>
            </a:r>
          </a:p>
          <a:p>
            <a:pPr lvl="1"/>
            <a:r>
              <a:rPr lang="en-US" dirty="0"/>
              <a:t>Grow, Are Bought/Sold, Etc. </a:t>
            </a:r>
          </a:p>
        </p:txBody>
      </p:sp>
    </p:spTree>
    <p:extLst>
      <p:ext uri="{BB962C8B-B14F-4D97-AF65-F5344CB8AC3E}">
        <p14:creationId xmlns:p14="http://schemas.microsoft.com/office/powerpoint/2010/main" val="21825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0A42-015F-1144-8023-9A8753B6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Forage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80BD1-5371-4948-BE9A-44ED93DE6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49365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2DCEA9-65D7-3141-B420-A8BE286A7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96323"/>
              </p:ext>
            </p:extLst>
          </p:nvPr>
        </p:nvGraphicFramePr>
        <p:xfrm>
          <a:off x="1600199" y="543910"/>
          <a:ext cx="10066280" cy="492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628">
                  <a:extLst>
                    <a:ext uri="{9D8B030D-6E8A-4147-A177-3AD203B41FA5}">
                      <a16:colId xmlns:a16="http://schemas.microsoft.com/office/drawing/2014/main" val="1969454584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2379684293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2788167835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652445231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2015972854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264803010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860463407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986071922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862816091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1473791702"/>
                    </a:ext>
                  </a:extLst>
                </a:gridCol>
              </a:tblGrid>
              <a:tr h="13413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Livestock Kind/ Class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Animals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Weight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Monthly Utilization (.04x30)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10932"/>
                  </a:ext>
                </a:extLst>
              </a:tr>
              <a:tr h="717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Beef Cow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45371"/>
                  </a:ext>
                </a:extLst>
              </a:tr>
              <a:tr h="717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908535"/>
                  </a:ext>
                </a:extLst>
              </a:tr>
              <a:tr h="717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39714"/>
                  </a:ext>
                </a:extLst>
              </a:tr>
              <a:tr h="717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Calves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38138"/>
                  </a:ext>
                </a:extLst>
              </a:tr>
              <a:tr h="717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</a:t>
                      </a:r>
                    </a:p>
                    <a:p>
                      <a:pPr algn="ctr"/>
                      <a:r>
                        <a:rPr lang="en-US" sz="1200" dirty="0"/>
                        <a:t>(x1000lb.)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640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3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3C3D-9624-7246-9C62-0184A3D7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Forage Yield: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EA7C1-544B-794F-AFD2-A1084A91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Forage Yield is affected by: </a:t>
            </a:r>
          </a:p>
          <a:p>
            <a:pPr lvl="1"/>
            <a:r>
              <a:rPr lang="en-US" dirty="0"/>
              <a:t>Species of forage present </a:t>
            </a:r>
          </a:p>
          <a:p>
            <a:pPr lvl="1"/>
            <a:r>
              <a:rPr lang="en-US" dirty="0"/>
              <a:t>Forage Maturity </a:t>
            </a:r>
          </a:p>
          <a:p>
            <a:pPr lvl="1"/>
            <a:r>
              <a:rPr lang="en-US" dirty="0"/>
              <a:t>Soil nutrition / PH </a:t>
            </a:r>
          </a:p>
          <a:p>
            <a:pPr lvl="1"/>
            <a:r>
              <a:rPr lang="en-US" dirty="0"/>
              <a:t>Grazing Intervals / Practices </a:t>
            </a:r>
          </a:p>
          <a:p>
            <a:pPr lvl="1"/>
            <a:r>
              <a:rPr lang="en-US" dirty="0"/>
              <a:t>Weather / Climate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47BDB-F178-7947-A65F-B25E73E2A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1264555"/>
            <a:ext cx="4064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464FF-D0D0-4049-B93F-34D4B1C9C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12" y="4441836"/>
            <a:ext cx="4001884" cy="22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283</TotalTime>
  <Words>1129</Words>
  <Application>Microsoft Macintosh PowerPoint</Application>
  <PresentationFormat>Widescreen</PresentationFormat>
  <Paragraphs>260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Calculating Forage Requirements and Yield </vt:lpstr>
      <vt:lpstr>Key Concepts:  </vt:lpstr>
      <vt:lpstr>Identifying Livestock Type and Class </vt:lpstr>
      <vt:lpstr>Calculating Forage Requirements: </vt:lpstr>
      <vt:lpstr>Calculating Forage Requirements </vt:lpstr>
      <vt:lpstr>Calculating Forage Requirements: </vt:lpstr>
      <vt:lpstr>Calculating Forage Requirements: </vt:lpstr>
      <vt:lpstr>Calculating Forage Requirements </vt:lpstr>
      <vt:lpstr>Forage Yield: </vt:lpstr>
      <vt:lpstr>PowerPoint Presentation</vt:lpstr>
      <vt:lpstr>Calculating Forage Yield: </vt:lpstr>
      <vt:lpstr>Monthly Forage Balance </vt:lpstr>
      <vt:lpstr>Planning for Shortage </vt:lpstr>
      <vt:lpstr>Planning for Excess </vt:lpstr>
      <vt:lpstr>Out in the Field </vt:lpstr>
      <vt:lpstr>Using A Pasture Stick </vt:lpstr>
      <vt:lpstr>Using a Pasture Stick </vt:lpstr>
      <vt:lpstr>Take– Away / Discussion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Forage Requirements and Yield </dc:title>
  <dc:creator>Bob Skalbite</dc:creator>
  <cp:lastModifiedBy>Bob Skalbite</cp:lastModifiedBy>
  <cp:revision>24</cp:revision>
  <cp:lastPrinted>2019-03-08T20:44:57Z</cp:lastPrinted>
  <dcterms:created xsi:type="dcterms:W3CDTF">2019-03-07T21:01:42Z</dcterms:created>
  <dcterms:modified xsi:type="dcterms:W3CDTF">2019-03-11T11:07:41Z</dcterms:modified>
</cp:coreProperties>
</file>